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2"/>
  </p:notesMasterIdLst>
  <p:handoutMasterIdLst>
    <p:handoutMasterId r:id="rId33"/>
  </p:handoutMasterIdLst>
  <p:sldIdLst>
    <p:sldId id="305" r:id="rId2"/>
    <p:sldId id="258" r:id="rId3"/>
    <p:sldId id="263" r:id="rId4"/>
    <p:sldId id="264" r:id="rId5"/>
    <p:sldId id="294" r:id="rId6"/>
    <p:sldId id="289" r:id="rId7"/>
    <p:sldId id="295" r:id="rId8"/>
    <p:sldId id="290" r:id="rId9"/>
    <p:sldId id="307" r:id="rId10"/>
    <p:sldId id="308" r:id="rId11"/>
    <p:sldId id="309" r:id="rId12"/>
    <p:sldId id="310" r:id="rId13"/>
    <p:sldId id="311" r:id="rId14"/>
    <p:sldId id="312" r:id="rId15"/>
    <p:sldId id="313" r:id="rId16"/>
    <p:sldId id="321" r:id="rId17"/>
    <p:sldId id="314" r:id="rId18"/>
    <p:sldId id="296" r:id="rId19"/>
    <p:sldId id="315" r:id="rId20"/>
    <p:sldId id="316" r:id="rId21"/>
    <p:sldId id="317" r:id="rId22"/>
    <p:sldId id="318" r:id="rId23"/>
    <p:sldId id="291" r:id="rId24"/>
    <p:sldId id="297" r:id="rId25"/>
    <p:sldId id="292" r:id="rId26"/>
    <p:sldId id="298" r:id="rId27"/>
    <p:sldId id="293" r:id="rId28"/>
    <p:sldId id="320" r:id="rId29"/>
    <p:sldId id="306" r:id="rId30"/>
    <p:sldId id="267" r:id="rId31"/>
  </p:sldIdLst>
  <p:sldSz cx="9144000" cy="6858000" type="screen4x3"/>
  <p:notesSz cx="6858000" cy="9144000"/>
  <p:embeddedFontLst>
    <p:embeddedFont>
      <p:font typeface="Roboto" panose="02000000000000000000" pitchFamily="2" charset="0"/>
      <p:regular r:id="rId34"/>
      <p:bold r:id="rId35"/>
      <p:italic r:id="rId36"/>
      <p:boldItalic r:id="rId37"/>
    </p:embeddedFont>
    <p:embeddedFont>
      <p:font typeface="Twinkl" panose="020B0604020202020204"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D33"/>
    <a:srgbClr val="643C90"/>
    <a:srgbClr val="CC4794"/>
    <a:srgbClr val="F1811A"/>
    <a:srgbClr val="F08119"/>
    <a:srgbClr val="EF8217"/>
    <a:srgbClr val="00A8E9"/>
    <a:srgbClr val="ACDDFC"/>
    <a:srgbClr val="FAB001"/>
    <a:srgbClr val="8D3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74" d="100"/>
          <a:sy n="74" d="100"/>
        </p:scale>
        <p:origin x="1622" y="77"/>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Roboto" panose="020000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Roboto" panose="02000000000000000000" pitchFamily="2" charset="0"/>
              </a:rPr>
              <a:t>09/03/2026</a:t>
            </a:fld>
            <a:endParaRPr lang="en-GB" dirty="0">
              <a:latin typeface="Roboto" panose="020000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Roboto"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Roboto" panose="02000000000000000000" pitchFamily="2" charset="0"/>
              </a:rPr>
              <a:t>‹#›</a:t>
            </a:fld>
            <a:endParaRPr lang="en-GB" dirty="0">
              <a:latin typeface="Roboto" panose="02000000000000000000" pitchFamily="2"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3D02C5D1-7818-41B5-ABAD-5E4B38A5388F}" type="datetimeFigureOut">
              <a:rPr lang="en-GB" smtClean="0"/>
              <a:pPr/>
              <a:t>09/03/2026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twinkl.co.uk/resources/twinkl-life" TargetMode="Externa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Unit 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51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85" y="0"/>
            <a:ext cx="9144000" cy="6858000"/>
          </a:xfrm>
          <a:prstGeom prst="rect">
            <a:avLst/>
          </a:prstGeom>
        </p:spPr>
      </p:pic>
      <p:sp>
        <p:nvSpPr>
          <p:cNvPr id="4" name="Rectangle 3">
            <a:hlinkClick r:id="rId5"/>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7" r:id="rId3"/>
    <p:sldLayoutId id="2147483662" r:id="rId4"/>
    <p:sldLayoutId id="2147483663" r:id="rId5"/>
    <p:sldLayoutId id="2147483666" r:id="rId6"/>
    <p:sldLayoutId id="2147483669"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1423"/>
            <a:ext cx="9144000" cy="6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312594" y="6453549"/>
            <a:ext cx="4518809" cy="207749"/>
          </a:xfrm>
          <a:prstGeom prst="rect">
            <a:avLst/>
          </a:prstGeom>
          <a:noFill/>
        </p:spPr>
        <p:txBody>
          <a:bodyPr wrap="square" lIns="0" tIns="0" rIns="0" bIns="0" rtlCol="0" anchor="ctr" anchorCtr="1">
            <a:noAutofit/>
          </a:bodyPr>
          <a:lstStyle/>
          <a:p>
            <a:pPr algn="ctr">
              <a:lnSpc>
                <a:spcPct val="107000"/>
              </a:lnSpc>
              <a:spcAft>
                <a:spcPts val="0"/>
              </a:spcAft>
            </a:pPr>
            <a:r>
              <a:rPr lang="en-GB" sz="800" b="1" dirty="0">
                <a:solidFill>
                  <a:srgbClr val="FFFFFF"/>
                </a:solidFill>
                <a:latin typeface="Roboto" panose="02000000000000000000" pitchFamily="2" charset="0"/>
                <a:ea typeface="Calibri" panose="020F0502020204030204" pitchFamily="34" charset="0"/>
                <a:cs typeface="Arial" panose="020B0604020202020204" pitchFamily="34" charset="0"/>
              </a:rPr>
              <a:t>PSHE and Citizenship | UKS2 | Health and Wellbeing | Growing Up | Changing Emotions | Lesson 2</a:t>
            </a:r>
            <a:endParaRPr lang="en-GB" sz="800" dirty="0">
              <a:solidFill>
                <a:srgbClr val="FFFFFF"/>
              </a:solidFill>
              <a:latin typeface="Roboto" panose="02000000000000000000" pitchFamily="2"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4823" y="1051093"/>
            <a:ext cx="1614353" cy="934372"/>
          </a:xfrm>
          <a:prstGeom prst="rect">
            <a:avLst/>
          </a:prstGeom>
        </p:spPr>
      </p:pic>
      <p:sp>
        <p:nvSpPr>
          <p:cNvPr id="6" name="Text Placeholder 16"/>
          <p:cNvSpPr txBox="1">
            <a:spLocks/>
          </p:cNvSpPr>
          <p:nvPr/>
        </p:nvSpPr>
        <p:spPr>
          <a:xfrm>
            <a:off x="971600" y="3199950"/>
            <a:ext cx="7200800" cy="543989"/>
          </a:xfrm>
          <a:prstGeom prst="roundRect">
            <a:avLst>
              <a:gd name="adj" fmla="val 2585"/>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latin typeface="Roboto" panose="02000000000000000000" pitchFamily="2" charset="0"/>
                <a:cs typeface="Arial" panose="020B0604020202020204" pitchFamily="34" charset="0"/>
              </a:rPr>
              <a:t>Health and Wellbeing | Growing Up</a:t>
            </a:r>
          </a:p>
        </p:txBody>
      </p:sp>
      <p:sp>
        <p:nvSpPr>
          <p:cNvPr id="7" name="Title 17"/>
          <p:cNvSpPr txBox="1">
            <a:spLocks/>
          </p:cNvSpPr>
          <p:nvPr/>
        </p:nvSpPr>
        <p:spPr>
          <a:xfrm>
            <a:off x="755650" y="2359034"/>
            <a:ext cx="7632700" cy="655294"/>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5400" dirty="0">
                <a:solidFill>
                  <a:schemeClr val="bg1"/>
                </a:solidFill>
                <a:latin typeface="Roboto" panose="02000000000000000000" pitchFamily="2" charset="0"/>
                <a:cs typeface="Arial" panose="020B0604020202020204" pitchFamily="34" charset="0"/>
              </a:rPr>
              <a:t>PSHE and Citizenship</a:t>
            </a:r>
          </a:p>
        </p:txBody>
      </p:sp>
    </p:spTree>
    <p:extLst>
      <p:ext uri="{BB962C8B-B14F-4D97-AF65-F5344CB8AC3E}">
        <p14:creationId xmlns:p14="http://schemas.microsoft.com/office/powerpoint/2010/main" val="140760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How Emotions Can Change</a:t>
            </a:r>
          </a:p>
        </p:txBody>
      </p:sp>
      <p:sp>
        <p:nvSpPr>
          <p:cNvPr id="3" name="Rectangle 2"/>
          <p:cNvSpPr/>
          <p:nvPr/>
        </p:nvSpPr>
        <p:spPr>
          <a:xfrm>
            <a:off x="642935" y="1472305"/>
            <a:ext cx="7848600" cy="923330"/>
          </a:xfrm>
          <a:prstGeom prst="rect">
            <a:avLst/>
          </a:prstGeom>
        </p:spPr>
        <p:txBody>
          <a:bodyPr wrap="square">
            <a:spAutoFit/>
          </a:bodyPr>
          <a:lstStyle/>
          <a:p>
            <a:pPr algn="ctr"/>
            <a:r>
              <a:rPr lang="en-GB" dirty="0"/>
              <a:t> Puberty can be a confusing - even worrying - time for many young people. That’s why it is important to understand what is happening to your body and to know where to get help or advice if you need to.</a:t>
            </a:r>
          </a:p>
        </p:txBody>
      </p:sp>
      <p:sp>
        <p:nvSpPr>
          <p:cNvPr id="12" name="Rectangle 11"/>
          <p:cNvSpPr/>
          <p:nvPr/>
        </p:nvSpPr>
        <p:spPr>
          <a:xfrm>
            <a:off x="539750" y="2921904"/>
            <a:ext cx="8064500" cy="2059481"/>
          </a:xfrm>
          <a:prstGeom prst="rect">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4536000" bIns="108000" rtlCol="0" anchor="ctr"/>
          <a:lstStyle/>
          <a:p>
            <a:r>
              <a:rPr lang="en-GB" dirty="0"/>
              <a:t>It may feel like you are the only person going through these emotions and that nobody else understands how you feel, but that isn’t true. Puberty happens to everyone! </a:t>
            </a:r>
          </a:p>
        </p:txBody>
      </p:sp>
      <p:grpSp>
        <p:nvGrpSpPr>
          <p:cNvPr id="14" name="Group 13"/>
          <p:cNvGrpSpPr/>
          <p:nvPr/>
        </p:nvGrpSpPr>
        <p:grpSpPr>
          <a:xfrm>
            <a:off x="3203848" y="2894013"/>
            <a:ext cx="5444973" cy="3712676"/>
            <a:chOff x="3758381" y="2953510"/>
            <a:chExt cx="4948071" cy="3373861"/>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41619" y="2953510"/>
              <a:ext cx="3564833" cy="3156425"/>
            </a:xfrm>
            <a:prstGeom prst="roundRect">
              <a:avLst>
                <a:gd name="adj" fmla="val 6991"/>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b="-7183"/>
            <a:stretch/>
          </p:blipFill>
          <p:spPr>
            <a:xfrm>
              <a:off x="3758381" y="3096873"/>
              <a:ext cx="2893390" cy="3230498"/>
            </a:xfrm>
            <a:prstGeom prst="rect">
              <a:avLst/>
            </a:prstGeom>
          </p:spPr>
        </p:pic>
      </p:grpSp>
      <p:pic>
        <p:nvPicPr>
          <p:cNvPr id="5" name="Whole Class">
            <a:extLst>
              <a:ext uri="{FF2B5EF4-FFF2-40B4-BE49-F238E27FC236}">
                <a16:creationId xmlns:a16="http://schemas.microsoft.com/office/drawing/2014/main" id="{3BAB2D5E-CB33-40E1-B087-400AF0FC19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211092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Diagonal Corners Snipped 10"/>
          <p:cNvSpPr/>
          <p:nvPr/>
        </p:nvSpPr>
        <p:spPr>
          <a:xfrm>
            <a:off x="2896686" y="3042292"/>
            <a:ext cx="3341097" cy="1682851"/>
          </a:xfrm>
          <a:prstGeom prst="snip2DiagRect">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t>Think about what advice you could give the young people who wrote these letters or what you might do if you were them.</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12" y="2246016"/>
            <a:ext cx="3191655" cy="4207320"/>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6892" y="2193201"/>
            <a:ext cx="3259604" cy="4259945"/>
          </a:xfrm>
          <a:prstGeom prst="rect">
            <a:avLst/>
          </a:prstGeom>
        </p:spPr>
      </p:pic>
      <p:pic>
        <p:nvPicPr>
          <p:cNvPr id="6" name="border" descr="A flat screen television&#10;&#10;Description automatically generated">
            <a:extLst>
              <a:ext uri="{FF2B5EF4-FFF2-40B4-BE49-F238E27FC236}">
                <a16:creationId xmlns:a16="http://schemas.microsoft.com/office/drawing/2014/main" id="{F1501ACD-8286-4DB2-8DF6-0308F148937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GB" sz="3600" dirty="0"/>
              <a:t>How Emotions Can Change</a:t>
            </a:r>
          </a:p>
        </p:txBody>
      </p:sp>
      <p:sp>
        <p:nvSpPr>
          <p:cNvPr id="3" name="Rectangle 2"/>
          <p:cNvSpPr/>
          <p:nvPr/>
        </p:nvSpPr>
        <p:spPr>
          <a:xfrm>
            <a:off x="755650" y="1412776"/>
            <a:ext cx="7632700" cy="646331"/>
          </a:xfrm>
          <a:prstGeom prst="rect">
            <a:avLst/>
          </a:prstGeom>
        </p:spPr>
        <p:txBody>
          <a:bodyPr wrap="square">
            <a:spAutoFit/>
          </a:bodyPr>
          <a:lstStyle/>
          <a:p>
            <a:pPr algn="ctr"/>
            <a:r>
              <a:rPr lang="en-GB" dirty="0"/>
              <a:t>Let’s read about some children who are experiencing new or difficult emotions as their bodies change and develop.</a:t>
            </a:r>
          </a:p>
        </p:txBody>
      </p:sp>
      <p:pic>
        <p:nvPicPr>
          <p:cNvPr id="4" name="Whole Class">
            <a:extLst>
              <a:ext uri="{FF2B5EF4-FFF2-40B4-BE49-F238E27FC236}">
                <a16:creationId xmlns:a16="http://schemas.microsoft.com/office/drawing/2014/main" id="{C395EF72-2A49-4374-A48C-976CCF211A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13" name="Rectangle 12">
            <a:extLst>
              <a:ext uri="{FF2B5EF4-FFF2-40B4-BE49-F238E27FC236}">
                <a16:creationId xmlns:a16="http://schemas.microsoft.com/office/drawing/2014/main" id="{742E373E-DA7A-4CED-A01D-D93D42D2814B}"/>
              </a:ext>
            </a:extLst>
          </p:cNvPr>
          <p:cNvSpPr/>
          <p:nvPr/>
        </p:nvSpPr>
        <p:spPr>
          <a:xfrm>
            <a:off x="2267744" y="2171975"/>
            <a:ext cx="4608512" cy="646331"/>
          </a:xfrm>
          <a:prstGeom prst="rect">
            <a:avLst/>
          </a:prstGeom>
        </p:spPr>
        <p:txBody>
          <a:bodyPr wrap="square">
            <a:spAutoFit/>
          </a:bodyPr>
          <a:lstStyle/>
          <a:p>
            <a:pPr algn="ctr"/>
            <a:r>
              <a:rPr lang="en-GB" dirty="0"/>
              <a:t>On the following slides are some letters written to a problem page website.</a:t>
            </a:r>
          </a:p>
        </p:txBody>
      </p:sp>
    </p:spTree>
    <p:extLst>
      <p:ext uri="{BB962C8B-B14F-4D97-AF65-F5344CB8AC3E}">
        <p14:creationId xmlns:p14="http://schemas.microsoft.com/office/powerpoint/2010/main" val="256370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14807" y="1407600"/>
            <a:ext cx="7704856" cy="486711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z="3600" dirty="0"/>
              <a:t>How Emotions Can Change</a:t>
            </a:r>
          </a:p>
        </p:txBody>
      </p:sp>
      <p:pic>
        <p:nvPicPr>
          <p:cNvPr id="13" name="Whole Clas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8" name="Rectangle 7"/>
          <p:cNvSpPr/>
          <p:nvPr/>
        </p:nvSpPr>
        <p:spPr>
          <a:xfrm>
            <a:off x="971600" y="1824111"/>
            <a:ext cx="6807935" cy="4247317"/>
          </a:xfrm>
          <a:prstGeom prst="rect">
            <a:avLst/>
          </a:prstGeom>
        </p:spPr>
        <p:txBody>
          <a:bodyPr wrap="square">
            <a:spAutoFit/>
          </a:bodyPr>
          <a:lstStyle/>
          <a:p>
            <a:r>
              <a:rPr lang="en-GB" dirty="0"/>
              <a:t>Hello,</a:t>
            </a:r>
          </a:p>
          <a:p>
            <a:endParaRPr lang="en-GB" dirty="0"/>
          </a:p>
          <a:p>
            <a:r>
              <a:rPr lang="en-GB" dirty="0"/>
              <a:t>I am a bit embarrassed about this, but I hope someone can help. </a:t>
            </a:r>
          </a:p>
          <a:p>
            <a:r>
              <a:rPr lang="en-GB" dirty="0"/>
              <a:t>I really, really like this boy in my class. I get strange feelings whenever I see him, like I am excited and a bit sick at the same time. I think about him loads and sometimes dream about him.</a:t>
            </a:r>
          </a:p>
          <a:p>
            <a:endParaRPr lang="en-GB" dirty="0"/>
          </a:p>
          <a:p>
            <a:r>
              <a:rPr lang="en-GB" dirty="0"/>
              <a:t>It’s so weird because I have known him for ages and he has always been my friend. I never used to feel like this around him and it’s really awkward. I get nervous every time he talks to me!</a:t>
            </a:r>
          </a:p>
          <a:p>
            <a:endParaRPr lang="en-GB" dirty="0"/>
          </a:p>
          <a:p>
            <a:r>
              <a:rPr lang="en-GB" dirty="0"/>
              <a:t>I can’t talk to my friends because I think they’ll make fun of me, or (even worse) they might tell him and that would be awful!</a:t>
            </a:r>
          </a:p>
          <a:p>
            <a:endParaRPr lang="en-GB" b="1" dirty="0"/>
          </a:p>
          <a:p>
            <a:r>
              <a:rPr lang="en-GB" b="1" dirty="0"/>
              <a:t>Please help! What should I do?</a:t>
            </a:r>
          </a:p>
        </p:txBody>
      </p:sp>
    </p:spTree>
    <p:extLst>
      <p:ext uri="{BB962C8B-B14F-4D97-AF65-F5344CB8AC3E}">
        <p14:creationId xmlns:p14="http://schemas.microsoft.com/office/powerpoint/2010/main" val="360147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14807" y="1407600"/>
            <a:ext cx="7704856" cy="486711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z="3600" dirty="0"/>
              <a:t>How Emotions Can Change</a:t>
            </a:r>
          </a:p>
        </p:txBody>
      </p:sp>
      <p:pic>
        <p:nvPicPr>
          <p:cNvPr id="6" name="Whole Clas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5" name="Rectangle 4"/>
          <p:cNvSpPr/>
          <p:nvPr/>
        </p:nvSpPr>
        <p:spPr>
          <a:xfrm>
            <a:off x="899592" y="1628800"/>
            <a:ext cx="7272808" cy="3970318"/>
          </a:xfrm>
          <a:prstGeom prst="rect">
            <a:avLst/>
          </a:prstGeom>
        </p:spPr>
        <p:txBody>
          <a:bodyPr wrap="square">
            <a:spAutoFit/>
          </a:bodyPr>
          <a:lstStyle/>
          <a:p>
            <a:r>
              <a:rPr lang="en-GB" dirty="0"/>
              <a:t>Hi, </a:t>
            </a:r>
          </a:p>
          <a:p>
            <a:endParaRPr lang="en-GB" dirty="0"/>
          </a:p>
          <a:p>
            <a:r>
              <a:rPr lang="en-GB" dirty="0"/>
              <a:t>I’d really like some advice, please. I have been feeling angry all the time and I don’t know what to do. I keep losing my temper at home with my parents and especially with my younger brother. No one understands how I feel and I just keep getting into trouble. I have also started to get really angry at school and got in a fight the other day.</a:t>
            </a:r>
          </a:p>
          <a:p>
            <a:endParaRPr lang="en-GB" dirty="0"/>
          </a:p>
          <a:p>
            <a:r>
              <a:rPr lang="en-GB" dirty="0"/>
              <a:t>I don’t feel like myself. I never used to get angry all the time. I feel out of control and I am worried that I will hurt someone or get into big trouble soon.</a:t>
            </a:r>
          </a:p>
          <a:p>
            <a:endParaRPr lang="en-GB" dirty="0"/>
          </a:p>
          <a:p>
            <a:r>
              <a:rPr lang="en-GB" b="1" dirty="0"/>
              <a:t>Any advice please?</a:t>
            </a:r>
          </a:p>
        </p:txBody>
      </p:sp>
    </p:spTree>
    <p:extLst>
      <p:ext uri="{BB962C8B-B14F-4D97-AF65-F5344CB8AC3E}">
        <p14:creationId xmlns:p14="http://schemas.microsoft.com/office/powerpoint/2010/main" val="4276423120"/>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How Emotions Can Change</a:t>
            </a:r>
          </a:p>
        </p:txBody>
      </p:sp>
      <p:pic>
        <p:nvPicPr>
          <p:cNvPr id="6" name="Whole Clas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7" name="Rectangle 6"/>
          <p:cNvSpPr/>
          <p:nvPr/>
        </p:nvSpPr>
        <p:spPr>
          <a:xfrm>
            <a:off x="714807" y="1407600"/>
            <a:ext cx="7704856" cy="486711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971600" y="1758647"/>
            <a:ext cx="7200800" cy="3970318"/>
          </a:xfrm>
          <a:prstGeom prst="rect">
            <a:avLst/>
          </a:prstGeom>
        </p:spPr>
        <p:txBody>
          <a:bodyPr wrap="square">
            <a:spAutoFit/>
          </a:bodyPr>
          <a:lstStyle/>
          <a:p>
            <a:r>
              <a:rPr lang="en-GB" dirty="0"/>
              <a:t>Hey there,</a:t>
            </a:r>
          </a:p>
          <a:p>
            <a:endParaRPr lang="en-GB" dirty="0"/>
          </a:p>
          <a:p>
            <a:r>
              <a:rPr lang="en-GB" dirty="0"/>
              <a:t>I’m hoping someone might have some advice they can give me, as I am desperate and have no one to turn to. Lately, I have been feeling really, really down. I keep crying all the time and feel so lonely. Often, I don’t even know why I am so down. I have started staying in more, rather than going out with my friends, just in case I cry in front of them or make them miserable, too.</a:t>
            </a:r>
          </a:p>
          <a:p>
            <a:endParaRPr lang="en-GB" dirty="0"/>
          </a:p>
          <a:p>
            <a:r>
              <a:rPr lang="en-GB" dirty="0"/>
              <a:t>But now I feel so lonely and sad. Everyone else seems so happy. I have no real reason to be feeling down. Things at home are fine and I’m doing OK at school.</a:t>
            </a:r>
          </a:p>
          <a:p>
            <a:endParaRPr lang="en-GB" dirty="0"/>
          </a:p>
          <a:p>
            <a:r>
              <a:rPr lang="en-GB" b="1" dirty="0"/>
              <a:t>Why do I keep crying all the time?</a:t>
            </a:r>
          </a:p>
        </p:txBody>
      </p:sp>
    </p:spTree>
    <p:extLst>
      <p:ext uri="{BB962C8B-B14F-4D97-AF65-F5344CB8AC3E}">
        <p14:creationId xmlns:p14="http://schemas.microsoft.com/office/powerpoint/2010/main" val="3583464331"/>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How Emotions Can Change</a:t>
            </a:r>
          </a:p>
        </p:txBody>
      </p:sp>
      <p:pic>
        <p:nvPicPr>
          <p:cNvPr id="7" name="Whole Clas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8" name="Rectangle 7"/>
          <p:cNvSpPr/>
          <p:nvPr/>
        </p:nvSpPr>
        <p:spPr>
          <a:xfrm>
            <a:off x="714807" y="1407600"/>
            <a:ext cx="7704856" cy="486711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99592" y="1772816"/>
            <a:ext cx="7520071" cy="3970318"/>
          </a:xfrm>
          <a:prstGeom prst="rect">
            <a:avLst/>
          </a:prstGeom>
        </p:spPr>
        <p:txBody>
          <a:bodyPr wrap="square">
            <a:spAutoFit/>
          </a:bodyPr>
          <a:lstStyle/>
          <a:p>
            <a:r>
              <a:rPr lang="en-GB" dirty="0"/>
              <a:t>Please, please, can someone help?</a:t>
            </a:r>
          </a:p>
          <a:p>
            <a:endParaRPr lang="en-GB" dirty="0"/>
          </a:p>
          <a:p>
            <a:r>
              <a:rPr lang="en-GB" dirty="0"/>
              <a:t>I am drowning in school work and I just don’t know what to do. </a:t>
            </a:r>
          </a:p>
          <a:p>
            <a:r>
              <a:rPr lang="en-GB" dirty="0"/>
              <a:t>The workload has increased and the pressure is all too much. Every lesson, I struggle to keep up and every day I have loads of homework. Sometimes I don’t get anything done because I just don’t know where to start. I sit there looking at it and just feel overwhelmed. Then I have to make up excuses at school about why I haven’t brought my </a:t>
            </a:r>
            <a:br>
              <a:rPr lang="en-GB" dirty="0"/>
            </a:br>
            <a:r>
              <a:rPr lang="en-GB" dirty="0"/>
              <a:t>homework in.</a:t>
            </a:r>
          </a:p>
          <a:p>
            <a:endParaRPr lang="en-GB" dirty="0"/>
          </a:p>
          <a:p>
            <a:r>
              <a:rPr lang="en-GB" dirty="0"/>
              <a:t>I don’t want to look like a failure – everyone else seems to be coping just fine. But I am getting further and further behind.</a:t>
            </a:r>
          </a:p>
          <a:p>
            <a:endParaRPr lang="en-GB" dirty="0"/>
          </a:p>
          <a:p>
            <a:r>
              <a:rPr lang="en-GB" b="1" dirty="0"/>
              <a:t>What can I do?</a:t>
            </a:r>
          </a:p>
        </p:txBody>
      </p:sp>
    </p:spTree>
    <p:extLst>
      <p:ext uri="{BB962C8B-B14F-4D97-AF65-F5344CB8AC3E}">
        <p14:creationId xmlns:p14="http://schemas.microsoft.com/office/powerpoint/2010/main" val="207293283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7F24FC-85CD-4576-9319-ACA5DF9F0EFC}"/>
              </a:ext>
            </a:extLst>
          </p:cNvPr>
          <p:cNvSpPr/>
          <p:nvPr/>
        </p:nvSpPr>
        <p:spPr>
          <a:xfrm>
            <a:off x="467544" y="3082131"/>
            <a:ext cx="8209729" cy="2520280"/>
          </a:xfrm>
          <a:prstGeom prst="rect">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0" rIns="144000" rtlCol="0" anchor="ctr"/>
          <a:lstStyle/>
          <a:p>
            <a:pPr algn="ctr"/>
            <a:r>
              <a:rPr lang="en-GB" dirty="0"/>
              <a:t>It’s normal to feel out of control of your emotions and to feel confused by them. During puberty, you’re kind of in between a child and an adult. This means you might experience conflicting emotions, stuck between wanting to be independent and grown up and wanting help - or even just a cuddle!</a:t>
            </a:r>
          </a:p>
        </p:txBody>
      </p:sp>
      <p:sp>
        <p:nvSpPr>
          <p:cNvPr id="2" name="Title 1">
            <a:extLst>
              <a:ext uri="{FF2B5EF4-FFF2-40B4-BE49-F238E27FC236}">
                <a16:creationId xmlns:a16="http://schemas.microsoft.com/office/drawing/2014/main" id="{2E7AEAE7-C685-49CF-BF28-93789B5DEEA5}"/>
              </a:ext>
            </a:extLst>
          </p:cNvPr>
          <p:cNvSpPr>
            <a:spLocks noGrp="1"/>
          </p:cNvSpPr>
          <p:nvPr>
            <p:ph type="title"/>
          </p:nvPr>
        </p:nvSpPr>
        <p:spPr/>
        <p:txBody>
          <a:bodyPr/>
          <a:lstStyle/>
          <a:p>
            <a:r>
              <a:rPr lang="en-GB" sz="3600" dirty="0"/>
              <a:t>How Emotions Can Change</a:t>
            </a:r>
          </a:p>
        </p:txBody>
      </p:sp>
      <p:pic>
        <p:nvPicPr>
          <p:cNvPr id="4" name="Whole Class">
            <a:extLst>
              <a:ext uri="{FF2B5EF4-FFF2-40B4-BE49-F238E27FC236}">
                <a16:creationId xmlns:a16="http://schemas.microsoft.com/office/drawing/2014/main" id="{DD25A120-D78F-4D15-B6CD-578D88D4BB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
        <p:nvSpPr>
          <p:cNvPr id="5" name="Rectangle 4">
            <a:extLst>
              <a:ext uri="{FF2B5EF4-FFF2-40B4-BE49-F238E27FC236}">
                <a16:creationId xmlns:a16="http://schemas.microsoft.com/office/drawing/2014/main" id="{DFD8ADAC-CF5B-4E04-B202-9B8110E19CCF}"/>
              </a:ext>
            </a:extLst>
          </p:cNvPr>
          <p:cNvSpPr/>
          <p:nvPr/>
        </p:nvSpPr>
        <p:spPr>
          <a:xfrm>
            <a:off x="755650" y="1412776"/>
            <a:ext cx="7632700" cy="1200329"/>
          </a:xfrm>
          <a:prstGeom prst="rect">
            <a:avLst/>
          </a:prstGeom>
        </p:spPr>
        <p:txBody>
          <a:bodyPr wrap="square">
            <a:spAutoFit/>
          </a:bodyPr>
          <a:lstStyle/>
          <a:p>
            <a:pPr algn="ctr"/>
            <a:r>
              <a:rPr lang="en-GB" dirty="0"/>
              <a:t>During puberty, feelings can seem more intense and they can change rapidly. These are called mood swings. One moment, you might feel excited about something, then suddenly, something upsets you and you feel super angry! </a:t>
            </a:r>
          </a:p>
        </p:txBody>
      </p:sp>
      <p:pic>
        <p:nvPicPr>
          <p:cNvPr id="7" name="Picture 6" descr="A picture containing person&#10;&#10;Description automatically generated">
            <a:extLst>
              <a:ext uri="{FF2B5EF4-FFF2-40B4-BE49-F238E27FC236}">
                <a16:creationId xmlns:a16="http://schemas.microsoft.com/office/drawing/2014/main" id="{535822AE-BA2C-491D-95FE-95E6ACF13C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873" y="2519238"/>
            <a:ext cx="3647103" cy="3646066"/>
          </a:xfrm>
          <a:prstGeom prst="rect">
            <a:avLst/>
          </a:prstGeom>
        </p:spPr>
      </p:pic>
    </p:spTree>
    <p:extLst>
      <p:ext uri="{BB962C8B-B14F-4D97-AF65-F5344CB8AC3E}">
        <p14:creationId xmlns:p14="http://schemas.microsoft.com/office/powerpoint/2010/main" val="162589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32" presetClass="emph" presetSubtype="0" repeatCount="2000" fill="hold" nodeType="withEffect">
                                  <p:stCondLst>
                                    <p:cond delay="0"/>
                                  </p:stCondLst>
                                  <p:childTnLst>
                                    <p:animRot by="120000">
                                      <p:cBhvr>
                                        <p:cTn id="18" dur="200" fill="hold">
                                          <p:stCondLst>
                                            <p:cond delay="0"/>
                                          </p:stCondLst>
                                        </p:cTn>
                                        <p:tgtEl>
                                          <p:spTgt spid="7"/>
                                        </p:tgtEl>
                                        <p:attrNameLst>
                                          <p:attrName>r</p:attrName>
                                        </p:attrNameLst>
                                      </p:cBhvr>
                                    </p:animRot>
                                    <p:animRot by="-240000">
                                      <p:cBhvr>
                                        <p:cTn id="19" dur="400" fill="hold">
                                          <p:stCondLst>
                                            <p:cond delay="400"/>
                                          </p:stCondLst>
                                        </p:cTn>
                                        <p:tgtEl>
                                          <p:spTgt spid="7"/>
                                        </p:tgtEl>
                                        <p:attrNameLst>
                                          <p:attrName>r</p:attrName>
                                        </p:attrNameLst>
                                      </p:cBhvr>
                                    </p:animRot>
                                    <p:animRot by="240000">
                                      <p:cBhvr>
                                        <p:cTn id="20" dur="400" fill="hold">
                                          <p:stCondLst>
                                            <p:cond delay="800"/>
                                          </p:stCondLst>
                                        </p:cTn>
                                        <p:tgtEl>
                                          <p:spTgt spid="7"/>
                                        </p:tgtEl>
                                        <p:attrNameLst>
                                          <p:attrName>r</p:attrName>
                                        </p:attrNameLst>
                                      </p:cBhvr>
                                    </p:animRot>
                                    <p:animRot by="-240000">
                                      <p:cBhvr>
                                        <p:cTn id="21" dur="400" fill="hold">
                                          <p:stCondLst>
                                            <p:cond delay="1200"/>
                                          </p:stCondLst>
                                        </p:cTn>
                                        <p:tgtEl>
                                          <p:spTgt spid="7"/>
                                        </p:tgtEl>
                                        <p:attrNameLst>
                                          <p:attrName>r</p:attrName>
                                        </p:attrNameLst>
                                      </p:cBhvr>
                                    </p:animRot>
                                    <p:animRot by="120000">
                                      <p:cBhvr>
                                        <p:cTn id="22" dur="400" fill="hold">
                                          <p:stCondLst>
                                            <p:cond delay="1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and Answers</a:t>
            </a:r>
          </a:p>
        </p:txBody>
      </p:sp>
      <p:sp>
        <p:nvSpPr>
          <p:cNvPr id="4" name="Rectangle 3"/>
          <p:cNvSpPr/>
          <p:nvPr/>
        </p:nvSpPr>
        <p:spPr>
          <a:xfrm>
            <a:off x="755650" y="5517231"/>
            <a:ext cx="7632701" cy="792089"/>
          </a:xfrm>
          <a:prstGeom prst="rect">
            <a:avLst/>
          </a:prstGeom>
          <a:solidFill>
            <a:srgbClr val="EF8217"/>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t>You probably have lots of questions about how and why your emotions may change and where you can go for help. </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3059" y="1382437"/>
            <a:ext cx="4228352" cy="4206803"/>
          </a:xfrm>
          <a:prstGeom prst="rect">
            <a:avLst/>
          </a:prstGeom>
        </p:spPr>
      </p:pic>
      <p:pic>
        <p:nvPicPr>
          <p:cNvPr id="3" name="Whole Class">
            <a:extLst>
              <a:ext uri="{FF2B5EF4-FFF2-40B4-BE49-F238E27FC236}">
                <a16:creationId xmlns:a16="http://schemas.microsoft.com/office/drawing/2014/main" id="{39DF0CF0-53EE-4478-9E39-223D7C8578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122139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5649" y="3686397"/>
            <a:ext cx="7632701" cy="2406428"/>
          </a:xfrm>
          <a:prstGeom prst="rect">
            <a:avLst/>
          </a:prstGeom>
          <a:solidFill>
            <a:srgbClr val="F08119"/>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08000" rIns="2196000" bIns="108000" rtlCol="0" anchor="ctr"/>
          <a:lstStyle/>
          <a:p>
            <a:r>
              <a:rPr lang="en-GB" dirty="0"/>
              <a:t>Hormones are also partly responsible for the emotional changes you might feel. Hormones are chemical messengers inside our bodies. Different hormones have different jobs to do and control different things in our bodies, ranging from hunger and sleep, to growth and stress levels.</a:t>
            </a:r>
          </a:p>
        </p:txBody>
      </p:sp>
      <p:sp>
        <p:nvSpPr>
          <p:cNvPr id="8" name="Rectangle 7">
            <a:extLst>
              <a:ext uri="{FF2B5EF4-FFF2-40B4-BE49-F238E27FC236}">
                <a16:creationId xmlns:a16="http://schemas.microsoft.com/office/drawing/2014/main" id="{351F9198-096F-4731-96D7-62C75881CDD1}"/>
              </a:ext>
            </a:extLst>
          </p:cNvPr>
          <p:cNvSpPr/>
          <p:nvPr/>
        </p:nvSpPr>
        <p:spPr>
          <a:xfrm>
            <a:off x="755576" y="3686868"/>
            <a:ext cx="7632701" cy="2406428"/>
          </a:xfrm>
          <a:prstGeom prst="rect">
            <a:avLst/>
          </a:prstGeom>
          <a:solidFill>
            <a:srgbClr val="F08119"/>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08000" rIns="2196000" bIns="108000" rtlCol="0" anchor="ctr"/>
          <a:lstStyle/>
          <a:p>
            <a:r>
              <a:rPr lang="en-GB" dirty="0"/>
              <a:t>Certain hormones start to be produced during puberty to help our bodies to grow. These new hormones can make us feel different or strange. They can affect our mood as our body gets </a:t>
            </a:r>
            <a:br>
              <a:rPr lang="en-GB" dirty="0"/>
            </a:br>
            <a:r>
              <a:rPr lang="en-GB" dirty="0"/>
              <a:t>used to them.</a:t>
            </a:r>
          </a:p>
        </p:txBody>
      </p:sp>
      <p:sp>
        <p:nvSpPr>
          <p:cNvPr id="2" name="Title 1"/>
          <p:cNvSpPr>
            <a:spLocks noGrp="1"/>
          </p:cNvSpPr>
          <p:nvPr>
            <p:ph type="title"/>
          </p:nvPr>
        </p:nvSpPr>
        <p:spPr/>
        <p:txBody>
          <a:bodyPr/>
          <a:lstStyle/>
          <a:p>
            <a:r>
              <a:rPr lang="en-GB" dirty="0"/>
              <a:t>Questions and Answers</a:t>
            </a:r>
          </a:p>
        </p:txBody>
      </p:sp>
      <p:sp>
        <p:nvSpPr>
          <p:cNvPr id="10" name="Rectangle 9"/>
          <p:cNvSpPr/>
          <p:nvPr/>
        </p:nvSpPr>
        <p:spPr>
          <a:xfrm>
            <a:off x="755650" y="2023680"/>
            <a:ext cx="7704782" cy="1477328"/>
          </a:xfrm>
          <a:prstGeom prst="rect">
            <a:avLst/>
          </a:prstGeom>
        </p:spPr>
        <p:txBody>
          <a:bodyPr wrap="square">
            <a:spAutoFit/>
          </a:bodyPr>
          <a:lstStyle/>
          <a:p>
            <a:r>
              <a:rPr lang="en-GB" dirty="0"/>
              <a:t>Changing moods and strong emotions during puberty happen to everyone. They are caused partly by the many changes and challenges that happen when you are growing up; at home, at school, in your bodies and in the way you think and act. Times when there are lots of changes in your life can make you feel unsettled and unsure about yourself.</a:t>
            </a:r>
          </a:p>
        </p:txBody>
      </p:sp>
      <p:sp>
        <p:nvSpPr>
          <p:cNvPr id="12" name="Pentagon 11"/>
          <p:cNvSpPr/>
          <p:nvPr/>
        </p:nvSpPr>
        <p:spPr>
          <a:xfrm>
            <a:off x="457198" y="1473201"/>
            <a:ext cx="4978897" cy="443631"/>
          </a:xfrm>
          <a:prstGeom prst="homePlat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72000" rIns="288000" rtlCol="0" anchor="ctr"/>
          <a:lstStyle/>
          <a:p>
            <a:pPr algn="ctr"/>
            <a:r>
              <a:rPr lang="en-GB" dirty="0"/>
              <a:t>Why do these emotional changes happen?</a:t>
            </a:r>
          </a:p>
        </p:txBody>
      </p:sp>
      <p:pic>
        <p:nvPicPr>
          <p:cNvPr id="3" name="Whole Class">
            <a:extLst>
              <a:ext uri="{FF2B5EF4-FFF2-40B4-BE49-F238E27FC236}">
                <a16:creationId xmlns:a16="http://schemas.microsoft.com/office/drawing/2014/main" id="{5AA56498-283D-4BA6-9895-380185B36C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218" y="3933056"/>
            <a:ext cx="2860092" cy="2436925"/>
          </a:xfrm>
          <a:prstGeom prst="rect">
            <a:avLst/>
          </a:prstGeom>
        </p:spPr>
      </p:pic>
    </p:spTree>
    <p:extLst>
      <p:ext uri="{BB962C8B-B14F-4D97-AF65-F5344CB8AC3E}">
        <p14:creationId xmlns:p14="http://schemas.microsoft.com/office/powerpoint/2010/main" val="331781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5650" y="3573487"/>
            <a:ext cx="7627936" cy="2663825"/>
          </a:xfrm>
          <a:prstGeom prst="rect">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3708000" bIns="108000" rtlCol="0" anchor="ctr"/>
          <a:lstStyle/>
          <a:p>
            <a:r>
              <a:rPr lang="en-GB" dirty="0"/>
              <a:t>However, just because it is normal to feel changes in your moods when you are growing up, it doesn’t mean that your feelings are not important. If you are feeling like you can’t cope with your strong emotions, or if you feel angry or unhappy a lot of the time, it is important that you talk to someone you trust. </a:t>
            </a:r>
          </a:p>
        </p:txBody>
      </p:sp>
      <p:sp>
        <p:nvSpPr>
          <p:cNvPr id="2" name="Title 1"/>
          <p:cNvSpPr>
            <a:spLocks noGrp="1"/>
          </p:cNvSpPr>
          <p:nvPr>
            <p:ph type="title"/>
          </p:nvPr>
        </p:nvSpPr>
        <p:spPr/>
        <p:txBody>
          <a:bodyPr/>
          <a:lstStyle/>
          <a:p>
            <a:r>
              <a:rPr lang="en-GB" dirty="0"/>
              <a:t>Questions and Answers</a:t>
            </a:r>
          </a:p>
        </p:txBody>
      </p:sp>
      <p:sp>
        <p:nvSpPr>
          <p:cNvPr id="6" name="Rectangle 5"/>
          <p:cNvSpPr/>
          <p:nvPr/>
        </p:nvSpPr>
        <p:spPr>
          <a:xfrm>
            <a:off x="750885" y="1999972"/>
            <a:ext cx="7632700" cy="1477328"/>
          </a:xfrm>
          <a:prstGeom prst="rect">
            <a:avLst/>
          </a:prstGeom>
        </p:spPr>
        <p:txBody>
          <a:bodyPr wrap="square">
            <a:spAutoFit/>
          </a:bodyPr>
          <a:lstStyle/>
          <a:p>
            <a:r>
              <a:rPr lang="en-GB" dirty="0"/>
              <a:t>Everyone goes through these changes. Some people will be affected by their hormones more than others and people may be affected in different ways. There is no right or wrong way to feel but it is important to remember that you are not the only person feeling the way you do. Changing emotions are a normal part of growing up.</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l="-1" r="-793" b="-25"/>
          <a:stretch/>
        </p:blipFill>
        <p:spPr>
          <a:xfrm>
            <a:off x="4788024" y="3990116"/>
            <a:ext cx="3605392" cy="2247196"/>
          </a:xfrm>
          <a:prstGeom prst="rect">
            <a:avLst/>
          </a:prstGeom>
        </p:spPr>
      </p:pic>
      <p:sp>
        <p:nvSpPr>
          <p:cNvPr id="10" name="Pentagon 9"/>
          <p:cNvSpPr/>
          <p:nvPr/>
        </p:nvSpPr>
        <p:spPr>
          <a:xfrm>
            <a:off x="457199" y="1473201"/>
            <a:ext cx="3682753" cy="443631"/>
          </a:xfrm>
          <a:prstGeom prst="homePlat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72000" rIns="288000" rtlCol="0" anchor="ctr"/>
          <a:lstStyle/>
          <a:p>
            <a:pPr algn="ctr"/>
            <a:r>
              <a:rPr lang="en-GB" dirty="0"/>
              <a:t>Is it normal to feel this way?</a:t>
            </a:r>
          </a:p>
        </p:txBody>
      </p:sp>
      <p:pic>
        <p:nvPicPr>
          <p:cNvPr id="4" name="Whole Class">
            <a:extLst>
              <a:ext uri="{FF2B5EF4-FFF2-40B4-BE49-F238E27FC236}">
                <a16:creationId xmlns:a16="http://schemas.microsoft.com/office/drawing/2014/main" id="{F8EEA28C-5265-4B3C-B386-C55BC58A2E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255532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and Answers</a:t>
            </a:r>
          </a:p>
        </p:txBody>
      </p:sp>
      <p:sp>
        <p:nvSpPr>
          <p:cNvPr id="6" name="Rectangle 5"/>
          <p:cNvSpPr/>
          <p:nvPr/>
        </p:nvSpPr>
        <p:spPr>
          <a:xfrm>
            <a:off x="750885" y="1988840"/>
            <a:ext cx="4973243" cy="4247317"/>
          </a:xfrm>
          <a:prstGeom prst="rect">
            <a:avLst/>
          </a:prstGeom>
        </p:spPr>
        <p:txBody>
          <a:bodyPr wrap="square">
            <a:spAutoFit/>
          </a:bodyPr>
          <a:lstStyle/>
          <a:p>
            <a:r>
              <a:rPr lang="en-GB" dirty="0"/>
              <a:t>Talking to friends you trust can be a great idea. It will probably turn out that they have had similar feelings.</a:t>
            </a:r>
          </a:p>
          <a:p>
            <a:endParaRPr lang="en-GB" dirty="0"/>
          </a:p>
          <a:p>
            <a:r>
              <a:rPr lang="en-GB" dirty="0"/>
              <a:t>Try talking to people you live with - this could be your parents, or maybe an older brother or sister. They were your age once and probably remember going through the same emotions.</a:t>
            </a:r>
          </a:p>
          <a:p>
            <a:endParaRPr lang="en-GB" dirty="0"/>
          </a:p>
          <a:p>
            <a:r>
              <a:rPr lang="en-GB" dirty="0"/>
              <a:t>Is there an adult at school you can trust? </a:t>
            </a:r>
            <a:br>
              <a:rPr lang="en-GB" dirty="0"/>
            </a:br>
            <a:r>
              <a:rPr lang="en-GB" dirty="0"/>
              <a:t>They could listen to you and give advice.</a:t>
            </a:r>
          </a:p>
          <a:p>
            <a:endParaRPr lang="en-GB" dirty="0"/>
          </a:p>
          <a:p>
            <a:r>
              <a:rPr lang="en-GB" dirty="0"/>
              <a:t>Talk to health professionals, such as your doctor or nurse, or use health websites, such as the NHS, to get advice and support.</a:t>
            </a:r>
          </a:p>
        </p:txBody>
      </p:sp>
      <p:sp>
        <p:nvSpPr>
          <p:cNvPr id="13" name="Pentagon 12"/>
          <p:cNvSpPr/>
          <p:nvPr/>
        </p:nvSpPr>
        <p:spPr>
          <a:xfrm>
            <a:off x="457199" y="1473201"/>
            <a:ext cx="3610745" cy="443631"/>
          </a:xfrm>
          <a:prstGeom prst="homePlat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GB" dirty="0"/>
              <a:t>Who can you go to for help? </a:t>
            </a:r>
          </a:p>
        </p:txBody>
      </p:sp>
      <p:pic>
        <p:nvPicPr>
          <p:cNvPr id="4" name="Picture 3" descr="A picture containing knife, suit&#10;&#10;Description automatically generated">
            <a:extLst>
              <a:ext uri="{FF2B5EF4-FFF2-40B4-BE49-F238E27FC236}">
                <a16:creationId xmlns:a16="http://schemas.microsoft.com/office/drawing/2014/main" id="{374093ED-B3D0-4B7A-8793-B527EA8FA1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56176" y="1473201"/>
            <a:ext cx="2008468" cy="5384799"/>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025327EE-D39A-4A1E-9B0D-82129EFE8A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4260" y="1556792"/>
            <a:ext cx="2326918" cy="5301208"/>
          </a:xfrm>
          <a:prstGeom prst="rect">
            <a:avLst/>
          </a:prstGeom>
        </p:spPr>
      </p:pic>
      <p:pic>
        <p:nvPicPr>
          <p:cNvPr id="10" name="Picture 9" descr="A close up of a womans face&#10;&#10;Description automatically generated">
            <a:extLst>
              <a:ext uri="{FF2B5EF4-FFF2-40B4-BE49-F238E27FC236}">
                <a16:creationId xmlns:a16="http://schemas.microsoft.com/office/drawing/2014/main" id="{A9B6B68D-8FD8-4739-9180-DC45A5B3F1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7552" y="1729251"/>
            <a:ext cx="3312368" cy="4425279"/>
          </a:xfrm>
          <a:prstGeom prst="rect">
            <a:avLst/>
          </a:prstGeom>
        </p:spPr>
      </p:pic>
      <p:pic>
        <p:nvPicPr>
          <p:cNvPr id="16" name="Picture 15" descr="A group of people posing for the camera&#10;&#10;Description automatically generated">
            <a:extLst>
              <a:ext uri="{FF2B5EF4-FFF2-40B4-BE49-F238E27FC236}">
                <a16:creationId xmlns:a16="http://schemas.microsoft.com/office/drawing/2014/main" id="{7E84428F-9DA4-442A-BDB8-3A89335600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8104" y="1695016"/>
            <a:ext cx="3367687" cy="4247318"/>
          </a:xfrm>
          <a:prstGeom prst="rect">
            <a:avLst/>
          </a:prstGeom>
        </p:spPr>
      </p:pic>
      <p:pic>
        <p:nvPicPr>
          <p:cNvPr id="3" name="Whole Class">
            <a:extLst>
              <a:ext uri="{FF2B5EF4-FFF2-40B4-BE49-F238E27FC236}">
                <a16:creationId xmlns:a16="http://schemas.microsoft.com/office/drawing/2014/main" id="{6BFB98E1-A0A1-4AD4-B7AC-4154C8352B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7258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xit" presetSubtype="0" fill="hold" nodeType="with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par>
                                <p:cTn id="33" presetID="10" presetClass="exit" presetSubtype="0" fill="hold" nodeType="with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500"/>
                                        <p:tgtEl>
                                          <p:spTgt spid="6">
                                            <p:txEl>
                                              <p:pRg st="6" end="6"/>
                                            </p:txEl>
                                          </p:spTgt>
                                        </p:tgtEl>
                                      </p:cBhvr>
                                    </p:animEffect>
                                  </p:childTnLst>
                                </p:cTn>
                              </p:par>
                              <p:par>
                                <p:cTn id="45" presetID="10" presetClass="exit" presetSubtype="0" fill="hold"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ntagon 8"/>
          <p:cNvSpPr/>
          <p:nvPr/>
        </p:nvSpPr>
        <p:spPr>
          <a:xfrm>
            <a:off x="457199" y="1473201"/>
            <a:ext cx="2530625" cy="443631"/>
          </a:xfrm>
          <a:prstGeom prst="homePlat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GB" dirty="0"/>
              <a:t>What is Childline? </a:t>
            </a:r>
          </a:p>
        </p:txBody>
      </p:sp>
      <p:sp>
        <p:nvSpPr>
          <p:cNvPr id="2" name="Title 1"/>
          <p:cNvSpPr>
            <a:spLocks noGrp="1"/>
          </p:cNvSpPr>
          <p:nvPr>
            <p:ph type="title"/>
          </p:nvPr>
        </p:nvSpPr>
        <p:spPr/>
        <p:txBody>
          <a:bodyPr/>
          <a:lstStyle/>
          <a:p>
            <a:r>
              <a:rPr lang="en-GB" dirty="0"/>
              <a:t>Questions and Answers</a:t>
            </a:r>
          </a:p>
        </p:txBody>
      </p:sp>
      <p:sp>
        <p:nvSpPr>
          <p:cNvPr id="6" name="Rectangle 5"/>
          <p:cNvSpPr/>
          <p:nvPr/>
        </p:nvSpPr>
        <p:spPr>
          <a:xfrm>
            <a:off x="755650" y="2060848"/>
            <a:ext cx="7632700" cy="3693319"/>
          </a:xfrm>
          <a:prstGeom prst="rect">
            <a:avLst/>
          </a:prstGeom>
        </p:spPr>
        <p:txBody>
          <a:bodyPr wrap="square">
            <a:spAutoFit/>
          </a:bodyPr>
          <a:lstStyle/>
          <a:p>
            <a:r>
              <a:rPr lang="en-GB" dirty="0"/>
              <a:t>Childline is a free, private and confidential service that offers young people support and advice with any issues that they are going through.</a:t>
            </a:r>
          </a:p>
          <a:p>
            <a:endParaRPr lang="en-GB" dirty="0"/>
          </a:p>
          <a:p>
            <a:r>
              <a:rPr lang="en-GB" dirty="0"/>
              <a:t>You can call Childline at any time for free on </a:t>
            </a:r>
            <a:br>
              <a:rPr lang="en-GB" dirty="0"/>
            </a:br>
            <a:r>
              <a:rPr lang="en-GB" dirty="0"/>
              <a:t>0800 1111, send them an email, or post on </a:t>
            </a:r>
            <a:br>
              <a:rPr lang="en-GB" dirty="0"/>
            </a:br>
            <a:r>
              <a:rPr lang="en-GB" dirty="0"/>
              <a:t>their online message board. </a:t>
            </a:r>
          </a:p>
          <a:p>
            <a:endParaRPr lang="en-GB" dirty="0"/>
          </a:p>
          <a:p>
            <a:r>
              <a:rPr lang="en-GB" dirty="0"/>
              <a:t>There is always someone available to help. </a:t>
            </a:r>
            <a:br>
              <a:rPr lang="en-GB" dirty="0"/>
            </a:br>
            <a:r>
              <a:rPr lang="en-GB" dirty="0"/>
              <a:t>No problem is too big or small.</a:t>
            </a:r>
          </a:p>
          <a:p>
            <a:endParaRPr lang="en-GB" dirty="0"/>
          </a:p>
          <a:p>
            <a:r>
              <a:rPr lang="en-GB" dirty="0"/>
              <a:t>Childline is a ‘confidential’ service. This means </a:t>
            </a:r>
            <a:br>
              <a:rPr lang="en-GB" dirty="0"/>
            </a:br>
            <a:r>
              <a:rPr lang="en-GB" dirty="0"/>
              <a:t>that they won’t tell anyone else that you have </a:t>
            </a:r>
            <a:br>
              <a:rPr lang="en-GB" dirty="0"/>
            </a:br>
            <a:r>
              <a:rPr lang="en-GB" dirty="0"/>
              <a:t>contacted them.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0877" y="2780928"/>
            <a:ext cx="2333531" cy="3433039"/>
          </a:xfrm>
          <a:prstGeom prst="rect">
            <a:avLst/>
          </a:prstGeom>
        </p:spPr>
      </p:pic>
      <p:pic>
        <p:nvPicPr>
          <p:cNvPr id="3" name="Whole Class">
            <a:extLst>
              <a:ext uri="{FF2B5EF4-FFF2-40B4-BE49-F238E27FC236}">
                <a16:creationId xmlns:a16="http://schemas.microsoft.com/office/drawing/2014/main" id="{04925274-1E7E-4ED7-8604-3F0C4C003E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30849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and Answers</a:t>
            </a:r>
          </a:p>
        </p:txBody>
      </p:sp>
      <p:grpSp>
        <p:nvGrpSpPr>
          <p:cNvPr id="3" name="Group 2"/>
          <p:cNvGrpSpPr/>
          <p:nvPr/>
        </p:nvGrpSpPr>
        <p:grpSpPr>
          <a:xfrm>
            <a:off x="971600" y="3181054"/>
            <a:ext cx="2006833" cy="2006833"/>
            <a:chOff x="4788025" y="4522833"/>
            <a:chExt cx="1569992" cy="1569992"/>
          </a:xfrm>
        </p:grpSpPr>
        <p:sp>
          <p:nvSpPr>
            <p:cNvPr id="4" name="Oval 3">
              <a:hlinkClick r:id="rId2" action="ppaction://hlinksldjump"/>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5" name="Rectangle 4">
              <a:hlinkClick r:id="rId2" action="ppaction://hlinksldjump"/>
            </p:cNvPr>
            <p:cNvSpPr/>
            <p:nvPr/>
          </p:nvSpPr>
          <p:spPr>
            <a:xfrm>
              <a:off x="4788025" y="5184718"/>
              <a:ext cx="1569992" cy="216703"/>
            </a:xfrm>
            <a:prstGeom prst="rect">
              <a:avLst/>
            </a:prstGeom>
          </p:spPr>
          <p:txBody>
            <a:bodyPr wrap="square" lIns="0" tIns="0" rIns="0" bIns="0">
              <a:spAutoFit/>
            </a:bodyPr>
            <a:lstStyle/>
            <a:p>
              <a:pPr algn="ctr"/>
              <a:r>
                <a:rPr lang="en-GB" b="1" dirty="0">
                  <a:solidFill>
                    <a:schemeClr val="bg1"/>
                  </a:solidFill>
                </a:rPr>
                <a:t>Consolidating</a:t>
              </a:r>
              <a:endParaRPr lang="en-GB" sz="1600" b="1" dirty="0">
                <a:solidFill>
                  <a:schemeClr val="bg1"/>
                </a:solidFill>
              </a:endParaRPr>
            </a:p>
          </p:txBody>
        </p:sp>
      </p:grpSp>
      <p:grpSp>
        <p:nvGrpSpPr>
          <p:cNvPr id="6" name="Group 5"/>
          <p:cNvGrpSpPr/>
          <p:nvPr/>
        </p:nvGrpSpPr>
        <p:grpSpPr>
          <a:xfrm>
            <a:off x="6141993" y="3181054"/>
            <a:ext cx="2016150" cy="2006833"/>
            <a:chOff x="6574042" y="4512842"/>
            <a:chExt cx="1577281" cy="1569992"/>
          </a:xfrm>
        </p:grpSpPr>
        <p:sp>
          <p:nvSpPr>
            <p:cNvPr id="7" name="Oval 6">
              <a:hlinkClick r:id="rId3" action="ppaction://hlinksldjump"/>
            </p:cNvPr>
            <p:cNvSpPr/>
            <p:nvPr/>
          </p:nvSpPr>
          <p:spPr>
            <a:xfrm>
              <a:off x="6574042" y="4512842"/>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8" name="Rectangle 7">
              <a:hlinkClick r:id="rId3" action="ppaction://hlinksldjump"/>
            </p:cNvPr>
            <p:cNvSpPr/>
            <p:nvPr/>
          </p:nvSpPr>
          <p:spPr>
            <a:xfrm>
              <a:off x="6581331" y="5184718"/>
              <a:ext cx="1569992" cy="216703"/>
            </a:xfrm>
            <a:prstGeom prst="rect">
              <a:avLst/>
            </a:prstGeom>
          </p:spPr>
          <p:txBody>
            <a:bodyPr wrap="square" lIns="0" tIns="0" rIns="0" bIns="0">
              <a:spAutoFit/>
            </a:bodyPr>
            <a:lstStyle/>
            <a:p>
              <a:pPr algn="ctr"/>
              <a:r>
                <a:rPr lang="en-GB" b="1" dirty="0">
                  <a:solidFill>
                    <a:schemeClr val="bg1"/>
                  </a:solidFill>
                </a:rPr>
                <a:t>Reflecting </a:t>
              </a:r>
            </a:p>
          </p:txBody>
        </p:sp>
      </p:grpSp>
      <p:sp>
        <p:nvSpPr>
          <p:cNvPr id="9" name="Rectangle 8"/>
          <p:cNvSpPr/>
          <p:nvPr/>
        </p:nvSpPr>
        <p:spPr>
          <a:xfrm>
            <a:off x="750885" y="1473201"/>
            <a:ext cx="7637465" cy="1200329"/>
          </a:xfrm>
          <a:prstGeom prst="rect">
            <a:avLst/>
          </a:prstGeom>
        </p:spPr>
        <p:txBody>
          <a:bodyPr wrap="square">
            <a:spAutoFit/>
          </a:bodyPr>
          <a:lstStyle/>
          <a:p>
            <a:pPr algn="ctr"/>
            <a:r>
              <a:rPr lang="en-GB" b="1" dirty="0"/>
              <a:t>Any other questions?</a:t>
            </a:r>
          </a:p>
          <a:p>
            <a:pPr algn="ctr"/>
            <a:endParaRPr lang="en-GB" b="1" dirty="0"/>
          </a:p>
          <a:p>
            <a:pPr algn="ctr"/>
            <a:r>
              <a:rPr lang="en-GB" dirty="0"/>
              <a:t>Don’t forget that you can write your questions down and put them in the ‘Question Box’ if you would prefer. </a:t>
            </a:r>
            <a:r>
              <a:rPr lang="en-GB" u="sng" dirty="0"/>
              <a:t> </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5546" y="3118375"/>
            <a:ext cx="2612907" cy="2796517"/>
          </a:xfrm>
          <a:prstGeom prst="rect">
            <a:avLst/>
          </a:prstGeom>
        </p:spPr>
      </p:pic>
      <p:pic>
        <p:nvPicPr>
          <p:cNvPr id="12" name="Whole Class">
            <a:extLst>
              <a:ext uri="{FF2B5EF4-FFF2-40B4-BE49-F238E27FC236}">
                <a16:creationId xmlns:a16="http://schemas.microsoft.com/office/drawing/2014/main" id="{06D8965D-602E-496D-92EE-42662BA185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33494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Consolidating</a:t>
            </a:r>
          </a:p>
        </p:txBody>
      </p:sp>
    </p:spTree>
    <p:extLst>
      <p:ext uri="{BB962C8B-B14F-4D97-AF65-F5344CB8AC3E}">
        <p14:creationId xmlns:p14="http://schemas.microsoft.com/office/powerpoint/2010/main" val="3978299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2901745"/>
            <a:ext cx="4330526" cy="3406980"/>
          </a:xfrm>
          <a:prstGeom prst="rect">
            <a:avLst/>
          </a:prstGeom>
        </p:spPr>
      </p:pic>
      <p:sp>
        <p:nvSpPr>
          <p:cNvPr id="2" name="Title 1"/>
          <p:cNvSpPr>
            <a:spLocks noGrp="1"/>
          </p:cNvSpPr>
          <p:nvPr>
            <p:ph type="title"/>
          </p:nvPr>
        </p:nvSpPr>
        <p:spPr/>
        <p:txBody>
          <a:bodyPr/>
          <a:lstStyle/>
          <a:p>
            <a:r>
              <a:rPr lang="en-GB" dirty="0"/>
              <a:t>Giving Advice</a:t>
            </a:r>
          </a:p>
        </p:txBody>
      </p:sp>
      <p:sp>
        <p:nvSpPr>
          <p:cNvPr id="3" name="Rectangle 2"/>
          <p:cNvSpPr/>
          <p:nvPr/>
        </p:nvSpPr>
        <p:spPr>
          <a:xfrm>
            <a:off x="755650" y="1472829"/>
            <a:ext cx="7704782" cy="1200329"/>
          </a:xfrm>
          <a:prstGeom prst="rect">
            <a:avLst/>
          </a:prstGeom>
        </p:spPr>
        <p:txBody>
          <a:bodyPr wrap="square">
            <a:spAutoFit/>
          </a:bodyPr>
          <a:lstStyle/>
          <a:p>
            <a:r>
              <a:rPr lang="en-GB" dirty="0"/>
              <a:t>Choose one of the problems that was sent in to the problem page website.</a:t>
            </a:r>
          </a:p>
          <a:p>
            <a:endParaRPr lang="en-GB" dirty="0"/>
          </a:p>
          <a:p>
            <a:r>
              <a:rPr lang="en-GB" dirty="0"/>
              <a:t>Think carefully about the advice you would give to that child and how you could reassure them that what they are going through is normal.</a:t>
            </a:r>
          </a:p>
        </p:txBody>
      </p:sp>
      <p:sp>
        <p:nvSpPr>
          <p:cNvPr id="5" name="Rectangle: Diagonal Corners Snipped 4"/>
          <p:cNvSpPr/>
          <p:nvPr/>
        </p:nvSpPr>
        <p:spPr>
          <a:xfrm>
            <a:off x="746150" y="3667092"/>
            <a:ext cx="3384376" cy="1871100"/>
          </a:xfrm>
          <a:prstGeom prst="snip2Diag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can you explain about hormones and where will you tell them to go </a:t>
            </a:r>
            <a:br>
              <a:rPr lang="en-GB" dirty="0"/>
            </a:br>
            <a:r>
              <a:rPr lang="en-GB" dirty="0"/>
              <a:t>for support? </a:t>
            </a:r>
          </a:p>
        </p:txBody>
      </p:sp>
      <p:pic>
        <p:nvPicPr>
          <p:cNvPr id="8" name="Individual Work"/>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9388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Reflecting</a:t>
            </a:r>
          </a:p>
        </p:txBody>
      </p:sp>
    </p:spTree>
    <p:extLst>
      <p:ext uri="{BB962C8B-B14F-4D97-AF65-F5344CB8AC3E}">
        <p14:creationId xmlns:p14="http://schemas.microsoft.com/office/powerpoint/2010/main" val="4043001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Think of Three…</a:t>
            </a:r>
          </a:p>
        </p:txBody>
      </p:sp>
      <p:pic>
        <p:nvPicPr>
          <p:cNvPr id="12" name="Talking Partner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
        <p:nvSpPr>
          <p:cNvPr id="8" name="Rectangle 7"/>
          <p:cNvSpPr/>
          <p:nvPr/>
        </p:nvSpPr>
        <p:spPr>
          <a:xfrm>
            <a:off x="557658" y="1441970"/>
            <a:ext cx="2906503" cy="399673"/>
          </a:xfrm>
          <a:prstGeom prst="rect">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63535" y="1445150"/>
            <a:ext cx="2882520" cy="369332"/>
          </a:xfrm>
          <a:prstGeom prst="rect">
            <a:avLst/>
          </a:prstGeom>
        </p:spPr>
        <p:txBody>
          <a:bodyPr wrap="none">
            <a:spAutoFit/>
          </a:bodyPr>
          <a:lstStyle/>
          <a:p>
            <a:r>
              <a:rPr lang="en-GB" dirty="0"/>
              <a:t>Work with a talk partner. </a:t>
            </a:r>
          </a:p>
        </p:txBody>
      </p:sp>
      <p:sp>
        <p:nvSpPr>
          <p:cNvPr id="13" name="Rectangle 12"/>
          <p:cNvSpPr/>
          <p:nvPr/>
        </p:nvSpPr>
        <p:spPr>
          <a:xfrm>
            <a:off x="551543" y="1998232"/>
            <a:ext cx="6468729" cy="438044"/>
          </a:xfrm>
          <a:prstGeom prst="rect">
            <a:avLst/>
          </a:prstGeom>
          <a:solidFill>
            <a:schemeClr val="accent3">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11560" y="2030410"/>
            <a:ext cx="6552728" cy="369332"/>
          </a:xfrm>
          <a:prstGeom prst="rect">
            <a:avLst/>
          </a:prstGeom>
        </p:spPr>
        <p:txBody>
          <a:bodyPr wrap="square">
            <a:spAutoFit/>
          </a:bodyPr>
          <a:lstStyle/>
          <a:p>
            <a:r>
              <a:rPr lang="en-GB" dirty="0"/>
              <a:t>Think of </a:t>
            </a:r>
            <a:r>
              <a:rPr lang="en-GB" b="1" dirty="0"/>
              <a:t>three</a:t>
            </a:r>
            <a:r>
              <a:rPr lang="en-GB" dirty="0"/>
              <a:t> emotions people might feel during puberty.</a:t>
            </a:r>
          </a:p>
        </p:txBody>
      </p:sp>
      <p:sp>
        <p:nvSpPr>
          <p:cNvPr id="14" name="Rectangle 13"/>
          <p:cNvSpPr/>
          <p:nvPr/>
        </p:nvSpPr>
        <p:spPr>
          <a:xfrm>
            <a:off x="551542" y="2584384"/>
            <a:ext cx="6468729" cy="390993"/>
          </a:xfrm>
          <a:prstGeom prst="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85000" y="2606045"/>
            <a:ext cx="6219248" cy="369332"/>
          </a:xfrm>
          <a:prstGeom prst="rect">
            <a:avLst/>
          </a:prstGeom>
        </p:spPr>
        <p:txBody>
          <a:bodyPr wrap="square">
            <a:spAutoFit/>
          </a:bodyPr>
          <a:lstStyle/>
          <a:p>
            <a:r>
              <a:rPr lang="en-GB" dirty="0"/>
              <a:t>Think of </a:t>
            </a:r>
            <a:r>
              <a:rPr lang="en-GB" b="1" dirty="0"/>
              <a:t>three</a:t>
            </a:r>
            <a:r>
              <a:rPr lang="en-GB" dirty="0"/>
              <a:t> words to describe these emotions.</a:t>
            </a:r>
          </a:p>
        </p:txBody>
      </p:sp>
      <p:sp>
        <p:nvSpPr>
          <p:cNvPr id="16" name="Rectangle 15"/>
          <p:cNvSpPr/>
          <p:nvPr/>
        </p:nvSpPr>
        <p:spPr>
          <a:xfrm>
            <a:off x="551541" y="3138022"/>
            <a:ext cx="5676643" cy="1064308"/>
          </a:xfrm>
          <a:prstGeom prst="rect">
            <a:avLst/>
          </a:prstGeom>
          <a:solidFill>
            <a:schemeClr val="accent5">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4665" y="3876612"/>
            <a:ext cx="4639275" cy="2480584"/>
          </a:xfrm>
          <a:prstGeom prst="rect">
            <a:avLst/>
          </a:prstGeom>
        </p:spPr>
      </p:pic>
      <p:sp>
        <p:nvSpPr>
          <p:cNvPr id="3" name="Rectangle 2"/>
          <p:cNvSpPr/>
          <p:nvPr/>
        </p:nvSpPr>
        <p:spPr>
          <a:xfrm>
            <a:off x="585000" y="2624298"/>
            <a:ext cx="5571176" cy="1754326"/>
          </a:xfrm>
          <a:prstGeom prst="rect">
            <a:avLst/>
          </a:prstGeom>
        </p:spPr>
        <p:txBody>
          <a:bodyPr wrap="square">
            <a:spAutoFit/>
          </a:bodyPr>
          <a:lstStyle/>
          <a:p>
            <a:endParaRPr lang="en-GB" dirty="0"/>
          </a:p>
          <a:p>
            <a:endParaRPr lang="en-GB" dirty="0"/>
          </a:p>
          <a:p>
            <a:r>
              <a:rPr lang="en-GB" dirty="0"/>
              <a:t>Think of </a:t>
            </a:r>
            <a:r>
              <a:rPr lang="en-GB" b="1" dirty="0"/>
              <a:t>three</a:t>
            </a:r>
            <a:r>
              <a:rPr lang="en-GB" dirty="0"/>
              <a:t> things that you could do to help yourself if you are upset or confused by these </a:t>
            </a:r>
            <a:br>
              <a:rPr lang="en-GB" dirty="0"/>
            </a:br>
            <a:r>
              <a:rPr lang="en-GB" dirty="0"/>
              <a:t>new emotions.</a:t>
            </a:r>
          </a:p>
          <a:p>
            <a:endParaRPr lang="en-GB" dirty="0"/>
          </a:p>
        </p:txBody>
      </p:sp>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536" y="2340905"/>
            <a:ext cx="3571272" cy="451709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4006" y="2252268"/>
            <a:ext cx="3383006" cy="4605734"/>
          </a:xfrm>
          <a:prstGeom prst="rect">
            <a:avLst/>
          </a:prstGeom>
        </p:spPr>
      </p:pic>
      <p:sp>
        <p:nvSpPr>
          <p:cNvPr id="6" name="Rectangular Callout 5"/>
          <p:cNvSpPr/>
          <p:nvPr/>
        </p:nvSpPr>
        <p:spPr>
          <a:xfrm>
            <a:off x="2092978" y="807742"/>
            <a:ext cx="2736304" cy="1199715"/>
          </a:xfrm>
          <a:prstGeom prst="wedgeRectCallout">
            <a:avLst>
              <a:gd name="adj1" fmla="val -40500"/>
              <a:gd name="adj2" fmla="val 71543"/>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ctr"/>
          <a:lstStyle/>
          <a:p>
            <a:pPr algn="ctr"/>
            <a:r>
              <a:rPr lang="en-GB" dirty="0"/>
              <a:t>How might our thoughts and feelings change during puberty?</a:t>
            </a:r>
          </a:p>
        </p:txBody>
      </p:sp>
      <p:sp>
        <p:nvSpPr>
          <p:cNvPr id="7" name="Rectangular Callout 6"/>
          <p:cNvSpPr/>
          <p:nvPr/>
        </p:nvSpPr>
        <p:spPr>
          <a:xfrm>
            <a:off x="3417079" y="2708920"/>
            <a:ext cx="2456656" cy="1238968"/>
          </a:xfrm>
          <a:prstGeom prst="wedgeRectCallout">
            <a:avLst>
              <a:gd name="adj1" fmla="val 62627"/>
              <a:gd name="adj2" fmla="val 7246"/>
            </a:avLst>
          </a:prstGeom>
          <a:solidFill>
            <a:srgbClr val="6ABB8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ctr"/>
          <a:lstStyle/>
          <a:p>
            <a:pPr algn="ctr"/>
            <a:r>
              <a:rPr lang="en-GB" dirty="0"/>
              <a:t>How can we deal with difficult feelings and moods?</a:t>
            </a:r>
          </a:p>
        </p:txBody>
      </p:sp>
      <p:sp>
        <p:nvSpPr>
          <p:cNvPr id="8" name="Rectangle: Diagonal Corners Snipped 7">
            <a:extLst>
              <a:ext uri="{FF2B5EF4-FFF2-40B4-BE49-F238E27FC236}">
                <a16:creationId xmlns:a16="http://schemas.microsoft.com/office/drawing/2014/main" id="{6252B556-7CEA-4F2B-BAEC-3F248FF45798}"/>
              </a:ext>
            </a:extLst>
          </p:cNvPr>
          <p:cNvSpPr/>
          <p:nvPr/>
        </p:nvSpPr>
        <p:spPr>
          <a:xfrm>
            <a:off x="2627883" y="4949243"/>
            <a:ext cx="3888234" cy="935509"/>
          </a:xfrm>
          <a:prstGeom prst="snip2DiagRect">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b="1" dirty="0"/>
              <a:t>What was the most important thing that you learnt today? </a:t>
            </a:r>
            <a:endParaRPr lang="en-GB" b="1" dirty="0">
              <a:solidFill>
                <a:srgbClr val="FF0000"/>
              </a:solidFill>
            </a:endParaRPr>
          </a:p>
        </p:txBody>
      </p:sp>
    </p:spTree>
    <p:extLst>
      <p:ext uri="{BB962C8B-B14F-4D97-AF65-F5344CB8AC3E}">
        <p14:creationId xmlns:p14="http://schemas.microsoft.com/office/powerpoint/2010/main" val="338022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LI</a:t>
            </a:r>
          </a:p>
        </p:txBody>
      </p:sp>
      <p:sp>
        <p:nvSpPr>
          <p:cNvPr id="16" name="Content Placeholder 15"/>
          <p:cNvSpPr>
            <a:spLocks noGrp="1"/>
          </p:cNvSpPr>
          <p:nvPr>
            <p:ph idx="1"/>
          </p:nvPr>
        </p:nvSpPr>
        <p:spPr/>
        <p:txBody>
          <a:bodyPr>
            <a:normAutofit/>
          </a:bodyPr>
          <a:lstStyle/>
          <a:p>
            <a:r>
              <a:rPr lang="en-GB" dirty="0">
                <a:latin typeface="Twinkl" pitchFamily="50" charset="0"/>
              </a:rPr>
              <a:t>I can describe how thoughts and feelings may change during puberty and suggest how to deal with those feelings. </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use scientific vocabulary when talking about puberty </a:t>
            </a:r>
            <a:br>
              <a:rPr lang="en-GB" dirty="0">
                <a:latin typeface="Twinkl" pitchFamily="50" charset="0"/>
              </a:rPr>
            </a:br>
            <a:r>
              <a:rPr lang="en-GB" dirty="0">
                <a:latin typeface="Twinkl" pitchFamily="50" charset="0"/>
              </a:rPr>
              <a:t>and changes.</a:t>
            </a:r>
          </a:p>
          <a:p>
            <a:r>
              <a:rPr lang="en-GB" dirty="0">
                <a:latin typeface="Twinkl" pitchFamily="50" charset="0"/>
              </a:rPr>
              <a:t>I can discuss the emotional changes I might experience and I know what to expect.</a:t>
            </a:r>
          </a:p>
          <a:p>
            <a:r>
              <a:rPr lang="en-GB" dirty="0">
                <a:latin typeface="Twinkl" pitchFamily="50" charset="0"/>
              </a:rPr>
              <a:t>I know where to get help and advice if I need it. </a:t>
            </a:r>
          </a:p>
        </p:txBody>
      </p:sp>
      <p:sp>
        <p:nvSpPr>
          <p:cNvPr id="9" name="TextBox 21"/>
          <p:cNvSpPr txBox="1">
            <a:spLocks noChangeArrowheads="1"/>
          </p:cNvSpPr>
          <p:nvPr/>
        </p:nvSpPr>
        <p:spPr bwMode="auto">
          <a:xfrm>
            <a:off x="2375756" y="6247089"/>
            <a:ext cx="4392488" cy="63248"/>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Roboto" panose="02000000000000000000" pitchFamily="2"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Roboto" panose="02000000000000000000" pitchFamily="2" charset="0"/>
                <a:cs typeface="Arial" panose="020B0604020202020204" pitchFamily="34" charset="0"/>
                <a:hlinkClick r:id="rId2"/>
              </a:rPr>
              <a:t>Programme of Study</a:t>
            </a:r>
            <a:r>
              <a:rPr lang="en-GB" sz="800" baseline="30000" dirty="0">
                <a:latin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6428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LI</a:t>
            </a:r>
          </a:p>
        </p:txBody>
      </p:sp>
      <p:sp>
        <p:nvSpPr>
          <p:cNvPr id="16" name="Content Placeholder 15"/>
          <p:cNvSpPr>
            <a:spLocks noGrp="1"/>
          </p:cNvSpPr>
          <p:nvPr>
            <p:ph idx="1"/>
          </p:nvPr>
        </p:nvSpPr>
        <p:spPr/>
        <p:txBody>
          <a:bodyPr>
            <a:normAutofit/>
          </a:bodyPr>
          <a:lstStyle/>
          <a:p>
            <a:r>
              <a:rPr lang="en-GB" dirty="0">
                <a:latin typeface="Twinkl" pitchFamily="50" charset="0"/>
              </a:rPr>
              <a:t>I can describe how thoughts and feelings may change during puberty and suggest how to deal with those feelings. </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use scientific vocabulary when talking about puberty </a:t>
            </a:r>
            <a:br>
              <a:rPr lang="en-GB" dirty="0">
                <a:latin typeface="Twinkl" pitchFamily="50" charset="0"/>
              </a:rPr>
            </a:br>
            <a:r>
              <a:rPr lang="en-GB" dirty="0">
                <a:latin typeface="Twinkl" pitchFamily="50" charset="0"/>
              </a:rPr>
              <a:t>and changes.</a:t>
            </a:r>
          </a:p>
          <a:p>
            <a:r>
              <a:rPr lang="en-GB" dirty="0">
                <a:latin typeface="Twinkl" pitchFamily="50" charset="0"/>
              </a:rPr>
              <a:t>I can discuss the emotional changes I might experience and I know what to expect.</a:t>
            </a:r>
          </a:p>
          <a:p>
            <a:r>
              <a:rPr lang="en-GB" dirty="0">
                <a:latin typeface="Twinkl" pitchFamily="50" charset="0"/>
              </a:rPr>
              <a:t>I know where to get help and advice if I need it. </a:t>
            </a:r>
          </a:p>
        </p:txBody>
      </p:sp>
      <p:sp>
        <p:nvSpPr>
          <p:cNvPr id="9" name="TextBox 21"/>
          <p:cNvSpPr txBox="1">
            <a:spLocks noChangeArrowheads="1"/>
          </p:cNvSpPr>
          <p:nvPr/>
        </p:nvSpPr>
        <p:spPr bwMode="auto">
          <a:xfrm>
            <a:off x="2375756" y="6247089"/>
            <a:ext cx="4392488" cy="63248"/>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Roboto" panose="02000000000000000000" pitchFamily="2"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Roboto" panose="02000000000000000000" pitchFamily="2" charset="0"/>
                <a:cs typeface="Arial" panose="020B0604020202020204" pitchFamily="34" charset="0"/>
                <a:hlinkClick r:id="rId2"/>
              </a:rPr>
              <a:t>Programme of Study</a:t>
            </a:r>
            <a:r>
              <a:rPr lang="en-GB" sz="800" baseline="30000" dirty="0">
                <a:latin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44728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536" y="2340905"/>
            <a:ext cx="3571272" cy="4517095"/>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4006" y="2252268"/>
            <a:ext cx="3383006" cy="4605734"/>
          </a:xfrm>
          <a:prstGeom prst="rect">
            <a:avLst/>
          </a:prstGeom>
        </p:spPr>
      </p:pic>
      <p:sp>
        <p:nvSpPr>
          <p:cNvPr id="6" name="Rectangular Callout 5"/>
          <p:cNvSpPr/>
          <p:nvPr/>
        </p:nvSpPr>
        <p:spPr>
          <a:xfrm>
            <a:off x="2092978" y="807742"/>
            <a:ext cx="2736304" cy="1199715"/>
          </a:xfrm>
          <a:prstGeom prst="wedgeRectCallout">
            <a:avLst>
              <a:gd name="adj1" fmla="val -40500"/>
              <a:gd name="adj2" fmla="val 71543"/>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ctr"/>
          <a:lstStyle/>
          <a:p>
            <a:pPr algn="ctr"/>
            <a:r>
              <a:rPr lang="en-GB" dirty="0"/>
              <a:t>How might our thoughts and feelings change during puberty?</a:t>
            </a:r>
          </a:p>
        </p:txBody>
      </p:sp>
      <p:sp>
        <p:nvSpPr>
          <p:cNvPr id="7" name="Rectangular Callout 6"/>
          <p:cNvSpPr/>
          <p:nvPr/>
        </p:nvSpPr>
        <p:spPr>
          <a:xfrm>
            <a:off x="3417079" y="2708920"/>
            <a:ext cx="2456656" cy="1238968"/>
          </a:xfrm>
          <a:prstGeom prst="wedgeRectCallout">
            <a:avLst>
              <a:gd name="adj1" fmla="val 62627"/>
              <a:gd name="adj2" fmla="val 7246"/>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108000" rtlCol="0" anchor="ctr"/>
          <a:lstStyle/>
          <a:p>
            <a:pPr algn="ctr"/>
            <a:r>
              <a:rPr lang="en-GB" dirty="0"/>
              <a:t>How can we deal with difficult feelings and moods?</a:t>
            </a:r>
          </a:p>
        </p:txBody>
      </p:sp>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Changing Emotions </a:t>
            </a:r>
          </a:p>
        </p:txBody>
      </p:sp>
      <p:sp>
        <p:nvSpPr>
          <p:cNvPr id="3" name="Rectangle 2"/>
          <p:cNvSpPr/>
          <p:nvPr/>
        </p:nvSpPr>
        <p:spPr>
          <a:xfrm>
            <a:off x="755650" y="1472829"/>
            <a:ext cx="7632700" cy="1754326"/>
          </a:xfrm>
          <a:prstGeom prst="rect">
            <a:avLst/>
          </a:prstGeom>
        </p:spPr>
        <p:txBody>
          <a:bodyPr wrap="square">
            <a:spAutoFit/>
          </a:bodyPr>
          <a:lstStyle/>
          <a:p>
            <a:pPr algn="ctr"/>
            <a:r>
              <a:rPr lang="en-GB" dirty="0"/>
              <a:t>Today, we will be learning about how people’s feelings and emotions may change as they go through puberty – a time of change in all young people’s lives.</a:t>
            </a:r>
          </a:p>
          <a:p>
            <a:endParaRPr lang="en-GB" dirty="0"/>
          </a:p>
          <a:p>
            <a:pPr algn="ctr"/>
            <a:r>
              <a:rPr lang="en-GB" dirty="0"/>
              <a:t>With your talk partner, list the range of feelings and emotions you think people might experience during puberty. </a:t>
            </a:r>
          </a:p>
        </p:txBody>
      </p:sp>
      <p:sp>
        <p:nvSpPr>
          <p:cNvPr id="6" name="Rectangle: Diagonal Corners Snipped 5"/>
          <p:cNvSpPr/>
          <p:nvPr/>
        </p:nvSpPr>
        <p:spPr>
          <a:xfrm>
            <a:off x="5295225" y="3760260"/>
            <a:ext cx="2865670" cy="1655713"/>
          </a:xfrm>
          <a:prstGeom prst="snip2DiagRect">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Think about why young people might be feeling these emotions.</a:t>
            </a: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9750" y="3362595"/>
            <a:ext cx="4557275" cy="2946725"/>
          </a:xfrm>
          <a:prstGeom prst="rect">
            <a:avLst/>
          </a:prstGeom>
        </p:spPr>
      </p:pic>
      <p:pic>
        <p:nvPicPr>
          <p:cNvPr id="8" name="Talking Partner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71691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How Emotions Can Change</a:t>
            </a:r>
          </a:p>
        </p:txBody>
      </p:sp>
      <p:sp>
        <p:nvSpPr>
          <p:cNvPr id="3" name="Rectangle 2"/>
          <p:cNvSpPr/>
          <p:nvPr/>
        </p:nvSpPr>
        <p:spPr>
          <a:xfrm>
            <a:off x="755650" y="1915800"/>
            <a:ext cx="7632700" cy="923330"/>
          </a:xfrm>
          <a:prstGeom prst="rect">
            <a:avLst/>
          </a:prstGeom>
        </p:spPr>
        <p:txBody>
          <a:bodyPr wrap="square">
            <a:spAutoFit/>
          </a:bodyPr>
          <a:lstStyle/>
          <a:p>
            <a:r>
              <a:rPr lang="en-GB" dirty="0"/>
              <a:t>Puberty is the word used to describe the phase when a child’s body starts to change as they become an adult. Apart from when you were a baby, this is the time when your body will grow the fastest.</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t="-2"/>
          <a:stretch/>
        </p:blipFill>
        <p:spPr>
          <a:xfrm>
            <a:off x="2280178" y="2996952"/>
            <a:ext cx="1921466" cy="3294892"/>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1130209" y="2996952"/>
            <a:ext cx="1506125" cy="3294892"/>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4019676" y="2996952"/>
            <a:ext cx="2561091" cy="3294891"/>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t="-134" r="-277"/>
          <a:stretch/>
        </p:blipFill>
        <p:spPr>
          <a:xfrm>
            <a:off x="6472897" y="2996952"/>
            <a:ext cx="1498071" cy="3294892"/>
          </a:xfrm>
          <a:prstGeom prst="rect">
            <a:avLst/>
          </a:prstGeom>
        </p:spPr>
      </p:pic>
      <p:sp>
        <p:nvSpPr>
          <p:cNvPr id="12" name="Rectangle 11"/>
          <p:cNvSpPr/>
          <p:nvPr/>
        </p:nvSpPr>
        <p:spPr>
          <a:xfrm>
            <a:off x="734239" y="5502799"/>
            <a:ext cx="7632701" cy="792088"/>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t>We have already learnt about the physical changes we can expect to see during puberty, but what about the emotional changes? </a:t>
            </a:r>
          </a:p>
        </p:txBody>
      </p:sp>
      <p:sp>
        <p:nvSpPr>
          <p:cNvPr id="13" name="Pentagon 12"/>
          <p:cNvSpPr/>
          <p:nvPr/>
        </p:nvSpPr>
        <p:spPr>
          <a:xfrm>
            <a:off x="481668" y="1407601"/>
            <a:ext cx="2386609" cy="437224"/>
          </a:xfrm>
          <a:prstGeom prst="homePlate">
            <a:avLst/>
          </a:prstGeom>
          <a:solidFill>
            <a:srgbClr val="F1811A"/>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GB" dirty="0"/>
              <a:t>What is puberty?</a:t>
            </a:r>
          </a:p>
        </p:txBody>
      </p:sp>
      <p:pic>
        <p:nvPicPr>
          <p:cNvPr id="14" name="Whole Class"/>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28501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motional Changes Lesson Presentation" id="{9DB34D83-7741-4A61-8921-75C6A3172B7D}" vid="{34C4A7FB-EE1F-4B73-821E-96D1689AC5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Emotional Changes Lesson Presentation</Template>
  <TotalTime>68</TotalTime>
  <Words>1882</Words>
  <Application>Microsoft Office PowerPoint</Application>
  <PresentationFormat>On-screen Show (4:3)</PresentationFormat>
  <Paragraphs>134</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Roboto</vt:lpstr>
      <vt:lpstr>Twinkl</vt:lpstr>
      <vt:lpstr>Arial</vt:lpstr>
      <vt:lpstr>Office Theme</vt:lpstr>
      <vt:lpstr>PowerPoint Presentation</vt:lpstr>
      <vt:lpstr>PowerPoint Presentation</vt:lpstr>
      <vt:lpstr>PowerPoint Presentation</vt:lpstr>
      <vt:lpstr>The Big Questions</vt:lpstr>
      <vt:lpstr>PowerPoint Presentation</vt:lpstr>
      <vt:lpstr>Reconnecting</vt:lpstr>
      <vt:lpstr>Changing Emotions </vt:lpstr>
      <vt:lpstr>Exploring</vt:lpstr>
      <vt:lpstr>How Emotions Can Change</vt:lpstr>
      <vt:lpstr>How Emotions Can Change</vt:lpstr>
      <vt:lpstr>How Emotions Can Change</vt:lpstr>
      <vt:lpstr>How Emotions Can Change</vt:lpstr>
      <vt:lpstr>How Emotions Can Change</vt:lpstr>
      <vt:lpstr>How Emotions Can Change</vt:lpstr>
      <vt:lpstr>How Emotions Can Change</vt:lpstr>
      <vt:lpstr>How Emotions Can Change</vt:lpstr>
      <vt:lpstr>Questions and Answers</vt:lpstr>
      <vt:lpstr>Questions and Answers</vt:lpstr>
      <vt:lpstr>Questions and Answers</vt:lpstr>
      <vt:lpstr>Questions and Answers</vt:lpstr>
      <vt:lpstr>Questions and Answers</vt:lpstr>
      <vt:lpstr>Questions and Answers</vt:lpstr>
      <vt:lpstr>Consolidating</vt:lpstr>
      <vt:lpstr>Giving Advice</vt:lpstr>
      <vt:lpstr>Reflecting</vt:lpstr>
      <vt:lpstr>Think of Three…</vt:lpstr>
      <vt:lpstr>The Big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Marine Redon</dc:creator>
  <cp:lastModifiedBy>S Johnson QPS</cp:lastModifiedBy>
  <cp:revision>9</cp:revision>
  <dcterms:created xsi:type="dcterms:W3CDTF">2020-09-15T15:25:32Z</dcterms:created>
  <dcterms:modified xsi:type="dcterms:W3CDTF">2026-03-09T10:13:25Z</dcterms:modified>
</cp:coreProperties>
</file>