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embeddedFontLs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KhdmNPWC1momtUuuGSBWAZkHr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738" y="5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p:txBody>
      </p:sp>
      <p:sp>
        <p:nvSpPr>
          <p:cNvPr id="49" name="Google Shape;4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4" name="Google Shape;13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9" name="Google Shape;13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3" name="Google Shape;15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0" name="Google Shape;17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9" name="Google Shape;17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7" name="Google Shape;18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5" name="Google Shape;195;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9" name="Google Shape;20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6" name="Google Shape;22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1" name="Google Shape;231;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0"/>
          </a:p>
        </p:txBody>
      </p:sp>
      <p:sp>
        <p:nvSpPr>
          <p:cNvPr id="60" name="Google Shape;6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2" name="Google Shape;24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7" name="Google Shape;247;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7" name="Google Shape;257;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2" name="Google Shape;26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2" name="Google Shape;272;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2" name="Google Shape;28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 name="Google Shape;6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6" name="Google Shape;7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1" name="Google Shape;8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0" name="Google Shape;9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5" name="Google Shape;9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7" name="Google Shape;107;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3" name="Google Shape;12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s://www.twinkl.co.uk/resources/twinkl-life" TargetMode="Externa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twinkl.co.uk/resources/twinkl-life" TargetMode="External"/><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
        <p:cNvGrpSpPr/>
        <p:nvPr/>
      </p:nvGrpSpPr>
      <p:grpSpPr>
        <a:xfrm>
          <a:off x="0" y="0"/>
          <a:ext cx="0" cy="0"/>
          <a:chOff x="0" y="0"/>
          <a:chExt cx="0" cy="0"/>
        </a:xfrm>
      </p:grpSpPr>
      <p:pic>
        <p:nvPicPr>
          <p:cNvPr id="13" name="Google Shape;13;p28" descr="A screenshot of a cell phone&#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4" name="Google Shape;14;p28"/>
          <p:cNvSpPr/>
          <p:nvPr/>
        </p:nvSpPr>
        <p:spPr>
          <a:xfrm>
            <a:off x="457200" y="438150"/>
            <a:ext cx="8220075" cy="5957888"/>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15" name="Google Shape;15;p28"/>
          <p:cNvSpPr>
            <a:spLocks noGrp="1"/>
          </p:cNvSpPr>
          <p:nvPr>
            <p:ph type="title"/>
          </p:nvPr>
        </p:nvSpPr>
        <p:spPr>
          <a:xfrm>
            <a:off x="457198" y="478895"/>
            <a:ext cx="8220075" cy="994306"/>
          </a:xfrm>
          <a:prstGeom prst="roundRect">
            <a:avLst>
              <a:gd name="adj" fmla="val 9639"/>
            </a:avLst>
          </a:prstGeom>
          <a:noFill/>
          <a:ln>
            <a:noFill/>
          </a:ln>
        </p:spPr>
        <p:txBody>
          <a:bodyPr spcFirstLastPara="1" wrap="square" lIns="252000" tIns="252000" rIns="252000" bIns="252000" anchor="ctr" anchorCtr="1">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Unit Title Slide">
  <p:cSld name="Unit Title Slide">
    <p:bg>
      <p:bgPr>
        <a:solidFill>
          <a:schemeClr val="accent1"/>
        </a:solidFill>
        <a:effectLst/>
      </p:bgPr>
    </p:bg>
    <p:spTree>
      <p:nvGrpSpPr>
        <p:cNvPr id="1" name="Shape 16"/>
        <p:cNvGrpSpPr/>
        <p:nvPr/>
      </p:nvGrpSpPr>
      <p:grpSpPr>
        <a:xfrm>
          <a:off x="0" y="0"/>
          <a:ext cx="0" cy="0"/>
          <a:chOff x="0" y="0"/>
          <a:chExt cx="0" cy="0"/>
        </a:xfrm>
      </p:grpSpPr>
      <p:sp>
        <p:nvSpPr>
          <p:cNvPr id="17" name="Google Shape;17;p29"/>
          <p:cNvSpPr/>
          <p:nvPr/>
        </p:nvSpPr>
        <p:spPr>
          <a:xfrm>
            <a:off x="0" y="0"/>
            <a:ext cx="9144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8"/>
        <p:cNvGrpSpPr/>
        <p:nvPr/>
      </p:nvGrpSpPr>
      <p:grpSpPr>
        <a:xfrm>
          <a:off x="0" y="0"/>
          <a:ext cx="0" cy="0"/>
          <a:chOff x="0" y="0"/>
          <a:chExt cx="0" cy="0"/>
        </a:xfrm>
      </p:grpSpPr>
      <p:pic>
        <p:nvPicPr>
          <p:cNvPr id="19" name="Google Shape;19;p30"/>
          <p:cNvPicPr preferRelativeResize="0"/>
          <p:nvPr/>
        </p:nvPicPr>
        <p:blipFill rotWithShape="1">
          <a:blip r:embed="rId3">
            <a:alphaModFix/>
          </a:blip>
          <a:srcRect/>
          <a:stretch/>
        </p:blipFill>
        <p:spPr>
          <a:xfrm>
            <a:off x="8523288" y="6196013"/>
            <a:ext cx="576262" cy="581025"/>
          </a:xfrm>
          <a:prstGeom prst="rect">
            <a:avLst/>
          </a:prstGeom>
          <a:noFill/>
          <a:ln>
            <a:noFill/>
          </a:ln>
        </p:spPr>
      </p:pic>
      <p:sp>
        <p:nvSpPr>
          <p:cNvPr id="20" name="Google Shape;20;p30">
            <a:hlinkClick r:id="rId4"/>
          </p:cNvPr>
          <p:cNvSpPr/>
          <p:nvPr/>
        </p:nvSpPr>
        <p:spPr>
          <a:xfrm>
            <a:off x="3851920" y="5301208"/>
            <a:ext cx="1440160" cy="100811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 name="Google Shape;21;p30">
            <a:hlinkClick r:id="rId4"/>
          </p:cNvPr>
          <p:cNvSpPr/>
          <p:nvPr/>
        </p:nvSpPr>
        <p:spPr>
          <a:xfrm>
            <a:off x="3995936" y="5445224"/>
            <a:ext cx="1296144" cy="86409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ims Slide">
  <p:cSld name="Aims Slide">
    <p:spTree>
      <p:nvGrpSpPr>
        <p:cNvPr id="1" name="Shape 22"/>
        <p:cNvGrpSpPr/>
        <p:nvPr/>
      </p:nvGrpSpPr>
      <p:grpSpPr>
        <a:xfrm>
          <a:off x="0" y="0"/>
          <a:ext cx="0" cy="0"/>
          <a:chOff x="0" y="0"/>
          <a:chExt cx="0" cy="0"/>
        </a:xfrm>
      </p:grpSpPr>
      <p:pic>
        <p:nvPicPr>
          <p:cNvPr id="23" name="Google Shape;23;p31" descr="A screenshot of a cell phone&#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4" name="Google Shape;24;p31"/>
          <p:cNvSpPr/>
          <p:nvPr/>
        </p:nvSpPr>
        <p:spPr>
          <a:xfrm>
            <a:off x="503238" y="2930525"/>
            <a:ext cx="8137525" cy="3414713"/>
          </a:xfrm>
          <a:prstGeom prst="roundRect">
            <a:avLst>
              <a:gd name="adj" fmla="val 6409"/>
            </a:avLst>
          </a:prstGeom>
          <a:solidFill>
            <a:srgbClr val="FFF9E7"/>
          </a:solidFill>
          <a:ln w="25400" cap="rnd" cmpd="sng">
            <a:solidFill>
              <a:srgbClr val="FEFBD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sp>
        <p:nvSpPr>
          <p:cNvPr id="25" name="Google Shape;25;p31"/>
          <p:cNvSpPr/>
          <p:nvPr/>
        </p:nvSpPr>
        <p:spPr>
          <a:xfrm>
            <a:off x="503238" y="512763"/>
            <a:ext cx="8137525" cy="2192337"/>
          </a:xfrm>
          <a:prstGeom prst="roundRect">
            <a:avLst>
              <a:gd name="adj" fmla="val 6409"/>
            </a:avLst>
          </a:prstGeom>
          <a:solidFill>
            <a:srgbClr val="FFF9E7"/>
          </a:solidFill>
          <a:ln w="25400" cap="rnd" cmpd="sng">
            <a:solidFill>
              <a:srgbClr val="FEFBD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sp>
        <p:nvSpPr>
          <p:cNvPr id="26" name="Google Shape;26;p31"/>
          <p:cNvSpPr txBox="1"/>
          <p:nvPr/>
        </p:nvSpPr>
        <p:spPr>
          <a:xfrm>
            <a:off x="628650" y="3071813"/>
            <a:ext cx="7886700" cy="539750"/>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3600"/>
              <a:buFont typeface="Arial"/>
              <a:buNone/>
            </a:pPr>
            <a:r>
              <a:rPr lang="en-GB" sz="3600" b="1">
                <a:solidFill>
                  <a:schemeClr val="dk1"/>
                </a:solidFill>
                <a:latin typeface="Arial"/>
                <a:ea typeface="Arial"/>
                <a:cs typeface="Arial"/>
                <a:sym typeface="Arial"/>
              </a:rPr>
              <a:t>Success Criteria</a:t>
            </a:r>
            <a:endParaRPr/>
          </a:p>
        </p:txBody>
      </p:sp>
      <p:sp>
        <p:nvSpPr>
          <p:cNvPr id="27" name="Google Shape;27;p31"/>
          <p:cNvSpPr txBox="1"/>
          <p:nvPr/>
        </p:nvSpPr>
        <p:spPr>
          <a:xfrm>
            <a:off x="628650" y="735013"/>
            <a:ext cx="7886700" cy="539750"/>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3600"/>
              <a:buFont typeface="Arial"/>
              <a:buNone/>
            </a:pPr>
            <a:r>
              <a:rPr lang="en-GB" sz="3600" b="1">
                <a:solidFill>
                  <a:schemeClr val="dk1"/>
                </a:solidFill>
                <a:latin typeface="Arial"/>
                <a:ea typeface="Arial"/>
                <a:cs typeface="Arial"/>
                <a:sym typeface="Arial"/>
              </a:rPr>
              <a:t>Aim</a:t>
            </a:r>
            <a:endParaRPr/>
          </a:p>
        </p:txBody>
      </p:sp>
      <p:sp>
        <p:nvSpPr>
          <p:cNvPr id="28" name="Google Shape;28;p31"/>
          <p:cNvSpPr txBox="1"/>
          <p:nvPr/>
        </p:nvSpPr>
        <p:spPr>
          <a:xfrm>
            <a:off x="628650" y="3467100"/>
            <a:ext cx="7886700" cy="1409700"/>
          </a:xfrm>
          <a:prstGeom prst="rect">
            <a:avLst/>
          </a:prstGeom>
          <a:noFill/>
          <a:ln>
            <a:noFill/>
          </a:ln>
        </p:spPr>
        <p:txBody>
          <a:bodyPr spcFirstLastPara="1" wrap="square" lIns="180000" tIns="252000" rIns="252000" bIns="180000" anchor="t" anchorCtr="0">
            <a:normAutofit/>
          </a:bodyPr>
          <a:lstStyle/>
          <a:p>
            <a:pPr marL="228600" marR="0" lvl="0" indent="-228600" algn="l" rtl="0">
              <a:lnSpc>
                <a:spcPct val="90000"/>
              </a:lnSpc>
              <a:spcBef>
                <a:spcPts val="0"/>
              </a:spcBef>
              <a:spcAft>
                <a:spcPts val="0"/>
              </a:spcAft>
              <a:buClr>
                <a:srgbClr val="1C1C1C"/>
              </a:buClr>
              <a:buSzPts val="1800"/>
              <a:buFont typeface="Arial"/>
              <a:buChar char="•"/>
            </a:pPr>
            <a:r>
              <a:rPr lang="en-GB" sz="1800">
                <a:solidFill>
                  <a:srgbClr val="1C1C1C"/>
                </a:solidFill>
                <a:latin typeface="Arial"/>
                <a:ea typeface="Arial"/>
                <a:cs typeface="Arial"/>
                <a:sym typeface="Arial"/>
              </a:rPr>
              <a:t>Statement 1 Lorem ipsum dolor sit amet, consectetur adipiscing elit.</a:t>
            </a:r>
            <a:endParaRPr/>
          </a:p>
          <a:p>
            <a:pPr marL="228600" marR="0" lvl="0" indent="-228600" algn="l" rtl="0">
              <a:lnSpc>
                <a:spcPct val="90000"/>
              </a:lnSpc>
              <a:spcBef>
                <a:spcPts val="1000"/>
              </a:spcBef>
              <a:spcAft>
                <a:spcPts val="0"/>
              </a:spcAft>
              <a:buClr>
                <a:srgbClr val="1C1C1C"/>
              </a:buClr>
              <a:buSzPts val="1800"/>
              <a:buFont typeface="Arial"/>
              <a:buChar char="•"/>
            </a:pPr>
            <a:r>
              <a:rPr lang="en-GB" sz="1800">
                <a:solidFill>
                  <a:srgbClr val="1C1C1C"/>
                </a:solidFill>
                <a:latin typeface="Arial"/>
                <a:ea typeface="Arial"/>
                <a:cs typeface="Arial"/>
                <a:sym typeface="Arial"/>
              </a:rPr>
              <a:t>Statement 2</a:t>
            </a:r>
            <a:endParaRPr/>
          </a:p>
          <a:p>
            <a:pPr marL="685800" marR="0" lvl="1" indent="-228600" algn="l" rtl="0">
              <a:lnSpc>
                <a:spcPct val="90000"/>
              </a:lnSpc>
              <a:spcBef>
                <a:spcPts val="500"/>
              </a:spcBef>
              <a:spcAft>
                <a:spcPts val="0"/>
              </a:spcAft>
              <a:buClr>
                <a:srgbClr val="1C1C1C"/>
              </a:buClr>
              <a:buSzPts val="1600"/>
              <a:buFont typeface="Arial"/>
              <a:buChar char="•"/>
            </a:pPr>
            <a:r>
              <a:rPr lang="en-GB" sz="1600" b="0" i="0" u="none" strike="noStrike" cap="none">
                <a:solidFill>
                  <a:srgbClr val="1C1C1C"/>
                </a:solidFill>
                <a:latin typeface="Arial"/>
                <a:ea typeface="Arial"/>
                <a:cs typeface="Arial"/>
                <a:sym typeface="Arial"/>
              </a:rPr>
              <a:t>Sub statement</a:t>
            </a:r>
            <a:endParaRPr/>
          </a:p>
        </p:txBody>
      </p:sp>
      <p:sp>
        <p:nvSpPr>
          <p:cNvPr id="29" name="Google Shape;29;p31"/>
          <p:cNvSpPr>
            <a:spLocks noGrp="1"/>
          </p:cNvSpPr>
          <p:nvPr>
            <p:ph type="body" idx="1"/>
          </p:nvPr>
        </p:nvSpPr>
        <p:spPr>
          <a:xfrm>
            <a:off x="628650" y="1127760"/>
            <a:ext cx="7886700" cy="1409700"/>
          </a:xfrm>
          <a:prstGeom prst="roundRect">
            <a:avLst>
              <a:gd name="adj" fmla="val 2583"/>
            </a:avLst>
          </a:prstGeom>
          <a:noFill/>
          <a:ln>
            <a:noFill/>
          </a:ln>
        </p:spPr>
        <p:txBody>
          <a:bodyPr spcFirstLastPara="1" wrap="square" lIns="252000" tIns="252000" rIns="252000" bIns="252000" anchor="t" anchorCtr="0">
            <a:normAutofit/>
          </a:bodyPr>
          <a:lstStyle>
            <a:lvl1pPr marL="457200" lvl="0" indent="-342900" algn="l">
              <a:lnSpc>
                <a:spcPct val="90000"/>
              </a:lnSpc>
              <a:spcBef>
                <a:spcPts val="1000"/>
              </a:spcBef>
              <a:spcAft>
                <a:spcPts val="0"/>
              </a:spcAft>
              <a:buClr>
                <a:srgbClr val="1C1C1C"/>
              </a:buClr>
              <a:buSzPts val="1800"/>
              <a:buChar char="•"/>
              <a:defRPr sz="1665">
                <a:latin typeface="Arial"/>
                <a:ea typeface="Arial"/>
                <a:cs typeface="Arial"/>
                <a:sym typeface="Arial"/>
              </a:defRPr>
            </a:lvl1pPr>
            <a:lvl2pPr marL="914400" lvl="1" indent="-330200" algn="l">
              <a:lnSpc>
                <a:spcPct val="90000"/>
              </a:lnSpc>
              <a:spcBef>
                <a:spcPts val="500"/>
              </a:spcBef>
              <a:spcAft>
                <a:spcPts val="0"/>
              </a:spcAft>
              <a:buClr>
                <a:srgbClr val="1C1C1C"/>
              </a:buClr>
              <a:buSzPts val="1600"/>
              <a:buChar char="•"/>
              <a:defRPr sz="1480"/>
            </a:lvl2pPr>
            <a:lvl3pPr marL="1371600" lvl="2" indent="-342900" algn="l">
              <a:lnSpc>
                <a:spcPct val="90000"/>
              </a:lnSpc>
              <a:spcBef>
                <a:spcPts val="500"/>
              </a:spcBef>
              <a:spcAft>
                <a:spcPts val="0"/>
              </a:spcAft>
              <a:buClr>
                <a:srgbClr val="1C1C1C"/>
              </a:buClr>
              <a:buSzPts val="1800"/>
              <a:buChar char="•"/>
              <a:defRPr/>
            </a:lvl3pPr>
            <a:lvl4pPr marL="1828800" lvl="3" indent="-342900" algn="l">
              <a:lnSpc>
                <a:spcPct val="90000"/>
              </a:lnSpc>
              <a:spcBef>
                <a:spcPts val="500"/>
              </a:spcBef>
              <a:spcAft>
                <a:spcPts val="0"/>
              </a:spcAft>
              <a:buClr>
                <a:srgbClr val="1C1C1C"/>
              </a:buClr>
              <a:buSzPts val="1800"/>
              <a:buChar char="•"/>
              <a:defRPr/>
            </a:lvl4pPr>
            <a:lvl5pPr marL="2286000" lvl="4" indent="-342900" algn="l">
              <a:lnSpc>
                <a:spcPct val="90000"/>
              </a:lnSpc>
              <a:spcBef>
                <a:spcPts val="500"/>
              </a:spcBef>
              <a:spcAft>
                <a:spcPts val="0"/>
              </a:spcAft>
              <a:buClr>
                <a:srgbClr val="1C1C1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30"/>
        <p:cNvGrpSpPr/>
        <p:nvPr/>
      </p:nvGrpSpPr>
      <p:grpSpPr>
        <a:xfrm>
          <a:off x="0" y="0"/>
          <a:ext cx="0" cy="0"/>
          <a:chOff x="0" y="0"/>
          <a:chExt cx="0" cy="0"/>
        </a:xfrm>
      </p:grpSpPr>
      <p:pic>
        <p:nvPicPr>
          <p:cNvPr id="31" name="Google Shape;31;p32" descr="A screenshot of a cell phone&#10;&#10;Description automatically generated"/>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32" name="Google Shape;32;p32"/>
          <p:cNvPicPr preferRelativeResize="0"/>
          <p:nvPr/>
        </p:nvPicPr>
        <p:blipFill rotWithShape="1">
          <a:blip r:embed="rId4">
            <a:alphaModFix/>
          </a:blip>
          <a:srcRect/>
          <a:stretch/>
        </p:blipFill>
        <p:spPr>
          <a:xfrm>
            <a:off x="8523288" y="6196013"/>
            <a:ext cx="576262" cy="581025"/>
          </a:xfrm>
          <a:prstGeom prst="rect">
            <a:avLst/>
          </a:prstGeom>
          <a:noFill/>
          <a:ln>
            <a:noFill/>
          </a:ln>
        </p:spPr>
      </p:pic>
      <p:sp>
        <p:nvSpPr>
          <p:cNvPr id="33" name="Google Shape;33;p32">
            <a:hlinkClick r:id="rId5"/>
          </p:cNvPr>
          <p:cNvSpPr/>
          <p:nvPr/>
        </p:nvSpPr>
        <p:spPr>
          <a:xfrm>
            <a:off x="3779912" y="2996952"/>
            <a:ext cx="1512168" cy="93610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with Box">
  <p:cSld name="Title Slide with Box">
    <p:spTree>
      <p:nvGrpSpPr>
        <p:cNvPr id="1" name="Shape 34"/>
        <p:cNvGrpSpPr/>
        <p:nvPr/>
      </p:nvGrpSpPr>
      <p:grpSpPr>
        <a:xfrm>
          <a:off x="0" y="0"/>
          <a:ext cx="0" cy="0"/>
          <a:chOff x="0" y="0"/>
          <a:chExt cx="0" cy="0"/>
        </a:xfrm>
      </p:grpSpPr>
      <p:pic>
        <p:nvPicPr>
          <p:cNvPr id="35" name="Google Shape;35;p33" descr="A screenshot of a cell phone&#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6" name="Google Shape;36;p33"/>
          <p:cNvSpPr/>
          <p:nvPr/>
        </p:nvSpPr>
        <p:spPr>
          <a:xfrm>
            <a:off x="457200" y="438150"/>
            <a:ext cx="8220075" cy="5957888"/>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pic>
        <p:nvPicPr>
          <p:cNvPr id="37" name="Google Shape;37;p33"/>
          <p:cNvPicPr preferRelativeResize="0"/>
          <p:nvPr/>
        </p:nvPicPr>
        <p:blipFill rotWithShape="1">
          <a:blip r:embed="rId3">
            <a:alphaModFix/>
          </a:blip>
          <a:srcRect/>
          <a:stretch/>
        </p:blipFill>
        <p:spPr>
          <a:xfrm>
            <a:off x="8072438" y="5734050"/>
            <a:ext cx="576262" cy="5810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lide">
  <p:cSld name="Blank Slide">
    <p:bg>
      <p:bgPr>
        <a:blipFill>
          <a:blip r:embed="rId2">
            <a:alphaModFix/>
          </a:blip>
          <a:stretch>
            <a:fillRect/>
          </a:stretch>
        </a:blipFill>
        <a:effectLst/>
      </p:bgPr>
    </p:bg>
    <p:spTree>
      <p:nvGrpSpPr>
        <p:cNvPr id="1" name="Shape 38"/>
        <p:cNvGrpSpPr/>
        <p:nvPr/>
      </p:nvGrpSpPr>
      <p:grpSpPr>
        <a:xfrm>
          <a:off x="0" y="0"/>
          <a:ext cx="0" cy="0"/>
          <a:chOff x="0" y="0"/>
          <a:chExt cx="0" cy="0"/>
        </a:xfrm>
      </p:grpSpPr>
      <p:pic>
        <p:nvPicPr>
          <p:cNvPr id="39" name="Google Shape;39;p34" descr="A screenshot of a cell phone&#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0" name="Google Shape;40;p34">
            <a:hlinkClick r:id="rId3"/>
          </p:cNvPr>
          <p:cNvSpPr/>
          <p:nvPr/>
        </p:nvSpPr>
        <p:spPr>
          <a:xfrm>
            <a:off x="3995936" y="3068960"/>
            <a:ext cx="1224136" cy="86409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
        <p:cNvGrpSpPr/>
        <p:nvPr/>
      </p:nvGrpSpPr>
      <p:grpSpPr>
        <a:xfrm>
          <a:off x="0" y="0"/>
          <a:ext cx="0" cy="0"/>
          <a:chOff x="0" y="0"/>
          <a:chExt cx="0" cy="0"/>
        </a:xfrm>
      </p:grpSpPr>
      <p:sp>
        <p:nvSpPr>
          <p:cNvPr id="10" name="Google Shape;10;p27"/>
          <p:cNvSpPr>
            <a:spLocks noGrp="1"/>
          </p:cNvSpPr>
          <p:nvPr>
            <p:ph type="title"/>
          </p:nvPr>
        </p:nvSpPr>
        <p:spPr>
          <a:xfrm>
            <a:off x="490538" y="695325"/>
            <a:ext cx="8162925" cy="1150938"/>
          </a:xfrm>
          <a:prstGeom prst="roundRect">
            <a:avLst>
              <a:gd name="adj" fmla="val 9639"/>
            </a:avLst>
          </a:prstGeom>
          <a:noFill/>
          <a:ln>
            <a:noFill/>
          </a:ln>
        </p:spPr>
        <p:txBody>
          <a:bodyPr spcFirstLastPara="1" wrap="square" lIns="252000" tIns="252000" rIns="252000" bIns="252000" anchor="ctr" anchorCtr="1">
            <a:noAutofit/>
          </a:bodyPr>
          <a:lstStyle>
            <a:lvl1pPr marR="0" lvl="0"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1pPr>
            <a:lvl2pPr marR="0" lvl="1"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2pPr>
            <a:lvl3pPr marR="0" lvl="2"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3pPr>
            <a:lvl4pPr marR="0" lvl="3"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4pPr>
            <a:lvl5pPr marR="0" lvl="4"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5pPr>
            <a:lvl6pPr marR="0" lvl="5"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6pPr>
            <a:lvl7pPr marR="0" lvl="6"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7pPr>
            <a:lvl8pPr marR="0" lvl="7"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8pPr>
            <a:lvl9pPr marR="0" lvl="8"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9pPr>
          </a:lstStyle>
          <a:p>
            <a:endParaRPr/>
          </a:p>
        </p:txBody>
      </p:sp>
      <p:sp>
        <p:nvSpPr>
          <p:cNvPr id="11" name="Google Shape;11;p27"/>
          <p:cNvSpPr>
            <a:spLocks noGrp="1"/>
          </p:cNvSpPr>
          <p:nvPr>
            <p:ph type="body" idx="1"/>
          </p:nvPr>
        </p:nvSpPr>
        <p:spPr>
          <a:xfrm>
            <a:off x="490538" y="1957388"/>
            <a:ext cx="8162925" cy="4387850"/>
          </a:xfrm>
          <a:prstGeom prst="roundRect">
            <a:avLst>
              <a:gd name="adj" fmla="val 2583"/>
            </a:avLst>
          </a:prstGeom>
          <a:noFill/>
          <a:ln>
            <a:noFill/>
          </a:ln>
        </p:spPr>
        <p:txBody>
          <a:bodyPr spcFirstLastPara="1" wrap="square" lIns="252000" tIns="252000" rIns="252000" bIns="252000" anchor="t" anchorCtr="0">
            <a:no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3.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 Target="slide18.xml"/><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47.png"/><Relationship Id="rId5" Type="http://schemas.openxmlformats.org/officeDocument/2006/relationships/image" Target="../media/image11.png"/><Relationship Id="rId10" Type="http://schemas.openxmlformats.org/officeDocument/2006/relationships/image" Target="../media/image46.png"/><Relationship Id="rId4" Type="http://schemas.openxmlformats.org/officeDocument/2006/relationships/slide" Target="slide20.xml"/><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twinkl-lif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5.jpg"/><Relationship Id="rId4" Type="http://schemas.openxmlformats.org/officeDocument/2006/relationships/image" Target="../media/image54.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twinkl.co.uk/resources/twinkl-life"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hyperlink" Target="https://www.pshe-association.org.uk/curriculum-and-resources/resources/programme-study-pshe-education-key-stages-1%E2%80%935"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6.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2"/>
          <p:cNvSpPr/>
          <p:nvPr/>
        </p:nvSpPr>
        <p:spPr>
          <a:xfrm>
            <a:off x="0" y="6274105"/>
            <a:ext cx="9144000" cy="611188"/>
          </a:xfrm>
          <a:prstGeom prst="rect">
            <a:avLst/>
          </a:prstGeom>
          <a:solidFill>
            <a:srgbClr val="2489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4898C"/>
              </a:solidFill>
              <a:latin typeface="Arial"/>
              <a:ea typeface="Arial"/>
              <a:cs typeface="Arial"/>
              <a:sym typeface="Arial"/>
            </a:endParaRPr>
          </a:p>
        </p:txBody>
      </p:sp>
      <p:cxnSp>
        <p:nvCxnSpPr>
          <p:cNvPr id="52" name="Google Shape;52;p2"/>
          <p:cNvCxnSpPr/>
          <p:nvPr/>
        </p:nvCxnSpPr>
        <p:spPr>
          <a:xfrm>
            <a:off x="0" y="6251575"/>
            <a:ext cx="9261475" cy="0"/>
          </a:xfrm>
          <a:prstGeom prst="straightConnector1">
            <a:avLst/>
          </a:prstGeom>
          <a:noFill/>
          <a:ln w="12700" cap="flat" cmpd="sng">
            <a:solidFill>
              <a:schemeClr val="lt1"/>
            </a:solidFill>
            <a:prstDash val="solid"/>
            <a:miter lim="800000"/>
            <a:headEnd type="none" w="sm" len="sm"/>
            <a:tailEnd type="none" w="sm" len="sm"/>
          </a:ln>
        </p:spPr>
      </p:cxnSp>
      <p:sp>
        <p:nvSpPr>
          <p:cNvPr id="53" name="Google Shape;53;p2"/>
          <p:cNvSpPr txBox="1"/>
          <p:nvPr/>
        </p:nvSpPr>
        <p:spPr>
          <a:xfrm>
            <a:off x="2501900" y="6453188"/>
            <a:ext cx="4140200" cy="207962"/>
          </a:xfrm>
          <a:prstGeom prst="rect">
            <a:avLst/>
          </a:prstGeom>
          <a:noFill/>
          <a:ln>
            <a:noFill/>
          </a:ln>
        </p:spPr>
        <p:txBody>
          <a:bodyPr spcFirstLastPara="1" wrap="square" lIns="0" tIns="0" rIns="0" bIns="0" anchor="ctr" anchorCtr="1">
            <a:noAutofit/>
          </a:bodyPr>
          <a:lstStyle/>
          <a:p>
            <a:pPr marL="0" marR="0" lvl="0" indent="0" algn="ctr" rtl="0">
              <a:lnSpc>
                <a:spcPct val="107000"/>
              </a:lnSpc>
              <a:spcBef>
                <a:spcPts val="0"/>
              </a:spcBef>
              <a:spcAft>
                <a:spcPts val="0"/>
              </a:spcAft>
              <a:buClr>
                <a:srgbClr val="FFFFFF"/>
              </a:buClr>
              <a:buSzPts val="800"/>
              <a:buFont typeface="Arial"/>
              <a:buNone/>
            </a:pPr>
            <a:r>
              <a:rPr lang="en-GB" sz="800" b="1">
                <a:solidFill>
                  <a:srgbClr val="FFFFFF"/>
                </a:solidFill>
                <a:latin typeface="Arial"/>
                <a:ea typeface="Arial"/>
                <a:cs typeface="Arial"/>
                <a:sym typeface="Arial"/>
              </a:rPr>
              <a:t>PSHE and Citizenship | KS1 | Health and Wellbeing | Growing Up | Our Bodies | Lesson 1 </a:t>
            </a:r>
            <a:endParaRPr sz="800">
              <a:solidFill>
                <a:srgbClr val="FFFFFF"/>
              </a:solidFill>
              <a:latin typeface="Arial"/>
              <a:ea typeface="Arial"/>
              <a:cs typeface="Arial"/>
              <a:sym typeface="Arial"/>
            </a:endParaRPr>
          </a:p>
        </p:txBody>
      </p:sp>
      <p:pic>
        <p:nvPicPr>
          <p:cNvPr id="54" name="Google Shape;54;p2"/>
          <p:cNvPicPr preferRelativeResize="0"/>
          <p:nvPr/>
        </p:nvPicPr>
        <p:blipFill rotWithShape="1">
          <a:blip r:embed="rId3">
            <a:alphaModFix/>
          </a:blip>
          <a:srcRect/>
          <a:stretch/>
        </p:blipFill>
        <p:spPr>
          <a:xfrm>
            <a:off x="3765550" y="1050925"/>
            <a:ext cx="1612900" cy="935038"/>
          </a:xfrm>
          <a:prstGeom prst="rect">
            <a:avLst/>
          </a:prstGeom>
          <a:noFill/>
          <a:ln>
            <a:noFill/>
          </a:ln>
        </p:spPr>
      </p:pic>
      <p:sp>
        <p:nvSpPr>
          <p:cNvPr id="55" name="Google Shape;55;p2"/>
          <p:cNvSpPr/>
          <p:nvPr/>
        </p:nvSpPr>
        <p:spPr>
          <a:xfrm>
            <a:off x="971550" y="3200400"/>
            <a:ext cx="7200900" cy="542925"/>
          </a:xfrm>
          <a:prstGeom prst="roundRect">
            <a:avLst>
              <a:gd name="adj" fmla="val 2583"/>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a:solidFill>
                  <a:schemeClr val="lt1"/>
                </a:solidFill>
                <a:latin typeface="Roboto"/>
                <a:ea typeface="Roboto"/>
                <a:cs typeface="Roboto"/>
                <a:sym typeface="Roboto"/>
              </a:rPr>
              <a:t>Growing Up | Our Bodies</a:t>
            </a:r>
            <a:endParaRPr/>
          </a:p>
        </p:txBody>
      </p:sp>
      <p:sp>
        <p:nvSpPr>
          <p:cNvPr id="56" name="Google Shape;56;p2"/>
          <p:cNvSpPr/>
          <p:nvPr/>
        </p:nvSpPr>
        <p:spPr>
          <a:xfrm>
            <a:off x="755650" y="2359025"/>
            <a:ext cx="7632700" cy="655638"/>
          </a:xfrm>
          <a:prstGeom prst="roundRect">
            <a:avLst>
              <a:gd name="adj" fmla="val 9639"/>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5400"/>
              <a:buFont typeface="Arial"/>
              <a:buNone/>
            </a:pPr>
            <a:r>
              <a:rPr lang="en-GB" sz="5400" b="1">
                <a:solidFill>
                  <a:schemeClr val="lt1"/>
                </a:solidFill>
                <a:latin typeface="Roboto"/>
                <a:ea typeface="Roboto"/>
                <a:cs typeface="Roboto"/>
                <a:sym typeface="Roboto"/>
              </a:rPr>
              <a:t>PSHE and Citizenship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1"/>
          <p:cNvSpPr>
            <a:spLocks noGrp="1"/>
          </p:cNvSpPr>
          <p:nvPr>
            <p:ph type="title"/>
          </p:nvPr>
        </p:nvSpPr>
        <p:spPr>
          <a:xfrm>
            <a:off x="457200" y="436563"/>
            <a:ext cx="8220075" cy="5584825"/>
          </a:xfrm>
          <a:prstGeom prst="roundRect">
            <a:avLst>
              <a:gd name="adj" fmla="val 2204"/>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5400">
                <a:latin typeface="Arial"/>
                <a:ea typeface="Arial"/>
                <a:cs typeface="Arial"/>
                <a:sym typeface="Arial"/>
              </a:rPr>
              <a:t>Exploring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2"/>
          <p:cNvSpPr>
            <a:spLocks noGrp="1"/>
          </p:cNvSpPr>
          <p:nvPr>
            <p:ph type="title"/>
          </p:nvPr>
        </p:nvSpPr>
        <p:spPr>
          <a:xfrm>
            <a:off x="457198" y="478895"/>
            <a:ext cx="7499177" cy="994306"/>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dirty="0">
                <a:latin typeface="Arial"/>
                <a:ea typeface="Arial"/>
                <a:cs typeface="Arial"/>
                <a:sym typeface="Arial"/>
              </a:rPr>
              <a:t> Differences and Similarities</a:t>
            </a:r>
            <a:endParaRPr dirty="0"/>
          </a:p>
        </p:txBody>
      </p:sp>
      <p:sp>
        <p:nvSpPr>
          <p:cNvPr id="142" name="Google Shape;142;p12"/>
          <p:cNvSpPr/>
          <p:nvPr/>
        </p:nvSpPr>
        <p:spPr>
          <a:xfrm>
            <a:off x="1187624" y="1556792"/>
            <a:ext cx="6768752" cy="792088"/>
          </a:xfrm>
          <a:prstGeom prst="roundRect">
            <a:avLst>
              <a:gd name="adj" fmla="val 16667"/>
            </a:avLst>
          </a:prstGeom>
          <a:solidFill>
            <a:srgbClr val="FFE0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dk1"/>
                </a:solidFill>
                <a:latin typeface="Arial"/>
                <a:ea typeface="Arial"/>
                <a:cs typeface="Arial"/>
                <a:sym typeface="Arial"/>
              </a:rPr>
              <a:t> It’s important to remember that everyone is unique and not everyone’s body looks exactly the same.</a:t>
            </a:r>
            <a:endParaRPr sz="1800" dirty="0">
              <a:solidFill>
                <a:schemeClr val="dk1"/>
              </a:solidFill>
              <a:latin typeface="Arial"/>
              <a:ea typeface="Arial"/>
              <a:cs typeface="Arial"/>
              <a:sym typeface="Arial"/>
            </a:endParaRPr>
          </a:p>
        </p:txBody>
      </p:sp>
      <p:sp>
        <p:nvSpPr>
          <p:cNvPr id="143" name="Google Shape;143;p12"/>
          <p:cNvSpPr/>
          <p:nvPr/>
        </p:nvSpPr>
        <p:spPr>
          <a:xfrm>
            <a:off x="598076" y="5322676"/>
            <a:ext cx="7934364" cy="994306"/>
          </a:xfrm>
          <a:prstGeom prst="roundRect">
            <a:avLst>
              <a:gd name="adj" fmla="val 16667"/>
            </a:avLst>
          </a:prstGeom>
          <a:solidFill>
            <a:srgbClr val="FFE0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r>
              <a:rPr lang="en-GB" sz="1800" dirty="0">
                <a:solidFill>
                  <a:schemeClr val="dk1"/>
                </a:solidFill>
                <a:latin typeface="Arial"/>
                <a:ea typeface="Arial"/>
                <a:cs typeface="Arial"/>
                <a:sym typeface="Arial"/>
              </a:rPr>
              <a:t>There might be things that are the same and things that are different about your body and your talk partner’s body. Can you find three similarities and three differences?</a:t>
            </a:r>
            <a:endParaRPr dirty="0"/>
          </a:p>
          <a:p>
            <a:pPr marL="0" marR="0" lvl="0" indent="0" algn="l" rtl="0">
              <a:spcBef>
                <a:spcPts val="0"/>
              </a:spcBef>
              <a:spcAft>
                <a:spcPts val="0"/>
              </a:spcAft>
              <a:buNone/>
            </a:pPr>
            <a:br>
              <a:rPr lang="en-GB" sz="1800" dirty="0">
                <a:solidFill>
                  <a:schemeClr val="lt1"/>
                </a:solidFill>
                <a:latin typeface="Arial"/>
                <a:ea typeface="Arial"/>
                <a:cs typeface="Arial"/>
                <a:sym typeface="Arial"/>
              </a:rPr>
            </a:br>
            <a:endParaRPr sz="1800" dirty="0">
              <a:solidFill>
                <a:schemeClr val="dk1"/>
              </a:solidFill>
              <a:latin typeface="Arial"/>
              <a:ea typeface="Arial"/>
              <a:cs typeface="Arial"/>
              <a:sym typeface="Arial"/>
            </a:endParaRPr>
          </a:p>
        </p:txBody>
      </p:sp>
      <p:pic>
        <p:nvPicPr>
          <p:cNvPr id="144" name="Google Shape;144;p12"/>
          <p:cNvPicPr preferRelativeResize="0"/>
          <p:nvPr/>
        </p:nvPicPr>
        <p:blipFill rotWithShape="1">
          <a:blip r:embed="rId3">
            <a:alphaModFix/>
          </a:blip>
          <a:srcRect/>
          <a:stretch/>
        </p:blipFill>
        <p:spPr>
          <a:xfrm>
            <a:off x="1496527" y="2892421"/>
            <a:ext cx="2551514" cy="2348879"/>
          </a:xfrm>
          <a:prstGeom prst="rect">
            <a:avLst/>
          </a:prstGeom>
          <a:noFill/>
          <a:ln>
            <a:noFill/>
          </a:ln>
        </p:spPr>
      </p:pic>
      <p:pic>
        <p:nvPicPr>
          <p:cNvPr id="145" name="Google Shape;145;p12" descr="A person in a wheelchair&#10;&#10;Description automatically generated with low confidence"/>
          <p:cNvPicPr preferRelativeResize="0"/>
          <p:nvPr/>
        </p:nvPicPr>
        <p:blipFill rotWithShape="1">
          <a:blip r:embed="rId4">
            <a:alphaModFix/>
          </a:blip>
          <a:srcRect/>
          <a:stretch/>
        </p:blipFill>
        <p:spPr>
          <a:xfrm>
            <a:off x="4052093" y="2861772"/>
            <a:ext cx="1289768" cy="2419965"/>
          </a:xfrm>
          <a:prstGeom prst="rect">
            <a:avLst/>
          </a:prstGeom>
          <a:noFill/>
          <a:ln>
            <a:noFill/>
          </a:ln>
        </p:spPr>
      </p:pic>
      <p:pic>
        <p:nvPicPr>
          <p:cNvPr id="146" name="Google Shape;146;p12"/>
          <p:cNvPicPr preferRelativeResize="0"/>
          <p:nvPr/>
        </p:nvPicPr>
        <p:blipFill rotWithShape="1">
          <a:blip r:embed="rId5">
            <a:alphaModFix/>
          </a:blip>
          <a:srcRect/>
          <a:stretch/>
        </p:blipFill>
        <p:spPr>
          <a:xfrm>
            <a:off x="7608514" y="2891917"/>
            <a:ext cx="995736" cy="2348880"/>
          </a:xfrm>
          <a:prstGeom prst="rect">
            <a:avLst/>
          </a:prstGeom>
          <a:noFill/>
          <a:ln>
            <a:noFill/>
          </a:ln>
        </p:spPr>
      </p:pic>
      <p:pic>
        <p:nvPicPr>
          <p:cNvPr id="147" name="Google Shape;147;p12" descr="A cartoon of a person&#10;&#10;Description automatically generated with low confidence"/>
          <p:cNvPicPr preferRelativeResize="0"/>
          <p:nvPr/>
        </p:nvPicPr>
        <p:blipFill rotWithShape="1">
          <a:blip r:embed="rId6">
            <a:alphaModFix/>
          </a:blip>
          <a:srcRect/>
          <a:stretch/>
        </p:blipFill>
        <p:spPr>
          <a:xfrm>
            <a:off x="6592221" y="2875993"/>
            <a:ext cx="1120104" cy="2363250"/>
          </a:xfrm>
          <a:prstGeom prst="rect">
            <a:avLst/>
          </a:prstGeom>
          <a:noFill/>
          <a:ln>
            <a:noFill/>
          </a:ln>
        </p:spPr>
      </p:pic>
      <p:pic>
        <p:nvPicPr>
          <p:cNvPr id="148" name="Google Shape;148;p12"/>
          <p:cNvPicPr preferRelativeResize="0"/>
          <p:nvPr/>
        </p:nvPicPr>
        <p:blipFill rotWithShape="1">
          <a:blip r:embed="rId7">
            <a:alphaModFix/>
          </a:blip>
          <a:srcRect/>
          <a:stretch/>
        </p:blipFill>
        <p:spPr>
          <a:xfrm>
            <a:off x="7740650" y="542925"/>
            <a:ext cx="863600" cy="865188"/>
          </a:xfrm>
          <a:prstGeom prst="rect">
            <a:avLst/>
          </a:prstGeom>
          <a:noFill/>
          <a:ln>
            <a:noFill/>
          </a:ln>
        </p:spPr>
      </p:pic>
      <p:pic>
        <p:nvPicPr>
          <p:cNvPr id="149" name="Google Shape;149;p12"/>
          <p:cNvPicPr preferRelativeResize="0"/>
          <p:nvPr/>
        </p:nvPicPr>
        <p:blipFill rotWithShape="1">
          <a:blip r:embed="rId8">
            <a:alphaModFix/>
          </a:blip>
          <a:srcRect/>
          <a:stretch/>
        </p:blipFill>
        <p:spPr>
          <a:xfrm>
            <a:off x="5430427" y="2780928"/>
            <a:ext cx="1117023" cy="2458315"/>
          </a:xfrm>
          <a:prstGeom prst="rect">
            <a:avLst/>
          </a:prstGeom>
          <a:noFill/>
          <a:ln>
            <a:noFill/>
          </a:ln>
        </p:spPr>
      </p:pic>
      <p:pic>
        <p:nvPicPr>
          <p:cNvPr id="150" name="Google Shape;150;p12"/>
          <p:cNvPicPr preferRelativeResize="0"/>
          <p:nvPr/>
        </p:nvPicPr>
        <p:blipFill rotWithShape="1">
          <a:blip r:embed="rId9">
            <a:alphaModFix/>
          </a:blip>
          <a:srcRect/>
          <a:stretch/>
        </p:blipFill>
        <p:spPr>
          <a:xfrm>
            <a:off x="550595" y="2697495"/>
            <a:ext cx="986485" cy="25417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500"/>
                                        <p:tgtEl>
                                          <p:spTgt spid="1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
                                        </p:tgtEl>
                                        <p:attrNameLst>
                                          <p:attrName>style.visibility</p:attrName>
                                        </p:attrNameLst>
                                      </p:cBhvr>
                                      <p:to>
                                        <p:strVal val="visible"/>
                                      </p:to>
                                    </p:set>
                                    <p:animEffect transition="in" filter="fade">
                                      <p:cBhvr>
                                        <p:cTn id="17" dur="500"/>
                                        <p:tgtEl>
                                          <p:spTgt spid="1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5"/>
                                        </p:tgtEl>
                                        <p:attrNameLst>
                                          <p:attrName>style.visibility</p:attrName>
                                        </p:attrNameLst>
                                      </p:cBhvr>
                                      <p:to>
                                        <p:strVal val="visible"/>
                                      </p:to>
                                    </p:set>
                                    <p:animEffect transition="in" filter="fade">
                                      <p:cBhvr>
                                        <p:cTn id="22" dur="500"/>
                                        <p:tgtEl>
                                          <p:spTgt spid="1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9"/>
                                        </p:tgtEl>
                                        <p:attrNameLst>
                                          <p:attrName>style.visibility</p:attrName>
                                        </p:attrNameLst>
                                      </p:cBhvr>
                                      <p:to>
                                        <p:strVal val="visible"/>
                                      </p:to>
                                    </p:set>
                                    <p:animEffect transition="in" filter="fade">
                                      <p:cBhvr>
                                        <p:cTn id="27" dur="500"/>
                                        <p:tgtEl>
                                          <p:spTgt spid="1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7"/>
                                        </p:tgtEl>
                                        <p:attrNameLst>
                                          <p:attrName>style.visibility</p:attrName>
                                        </p:attrNameLst>
                                      </p:cBhvr>
                                      <p:to>
                                        <p:strVal val="visible"/>
                                      </p:to>
                                    </p:set>
                                    <p:animEffect transition="in" filter="fade">
                                      <p:cBhvr>
                                        <p:cTn id="32" dur="500"/>
                                        <p:tgtEl>
                                          <p:spTgt spid="14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6"/>
                                        </p:tgtEl>
                                        <p:attrNameLst>
                                          <p:attrName>style.visibility</p:attrName>
                                        </p:attrNameLst>
                                      </p:cBhvr>
                                      <p:to>
                                        <p:strVal val="visible"/>
                                      </p:to>
                                    </p:set>
                                    <p:animEffect transition="in" filter="fade">
                                      <p:cBhvr>
                                        <p:cTn id="37" dur="500"/>
                                        <p:tgtEl>
                                          <p:spTgt spid="1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3"/>
                                        </p:tgtEl>
                                        <p:attrNameLst>
                                          <p:attrName>style.visibility</p:attrName>
                                        </p:attrNameLst>
                                      </p:cBhvr>
                                      <p:to>
                                        <p:strVal val="visible"/>
                                      </p:to>
                                    </p:set>
                                    <p:animEffect transition="in" filter="fade">
                                      <p:cBhvr>
                                        <p:cTn id="42"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13"/>
          <p:cNvGrpSpPr/>
          <p:nvPr/>
        </p:nvGrpSpPr>
        <p:grpSpPr>
          <a:xfrm>
            <a:off x="750888" y="4581525"/>
            <a:ext cx="7637462" cy="1368425"/>
            <a:chOff x="750888" y="4581525"/>
            <a:chExt cx="7637462" cy="1368425"/>
          </a:xfrm>
        </p:grpSpPr>
        <p:sp>
          <p:nvSpPr>
            <p:cNvPr id="156" name="Google Shape;156;p13"/>
            <p:cNvSpPr/>
            <p:nvPr/>
          </p:nvSpPr>
          <p:spPr>
            <a:xfrm>
              <a:off x="750888" y="4581525"/>
              <a:ext cx="7637462" cy="1368425"/>
            </a:xfrm>
            <a:prstGeom prst="roundRect">
              <a:avLst>
                <a:gd name="adj" fmla="val 16667"/>
              </a:avLst>
            </a:prstGeom>
            <a:solidFill>
              <a:srgbClr val="C875CA"/>
            </a:solidFill>
            <a:ln>
              <a:noFill/>
            </a:ln>
          </p:spPr>
          <p:txBody>
            <a:bodyPr spcFirstLastPara="1" wrap="square" lIns="108000" tIns="108000" rIns="108000" bIns="1080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57" name="Google Shape;157;p13"/>
            <p:cNvSpPr/>
            <p:nvPr/>
          </p:nvSpPr>
          <p:spPr>
            <a:xfrm>
              <a:off x="971550" y="4665663"/>
              <a:ext cx="381635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GB" sz="1800" b="1" dirty="0">
                  <a:solidFill>
                    <a:schemeClr val="lt1"/>
                  </a:solidFill>
                  <a:latin typeface="Arial"/>
                  <a:ea typeface="Arial"/>
                  <a:cs typeface="Arial"/>
                  <a:sym typeface="Arial"/>
                </a:rPr>
                <a:t>There are some body parts that are different between most boys and girls. Can you spot them on the pictures of these babies?</a:t>
              </a:r>
              <a:endParaRPr dirty="0"/>
            </a:p>
          </p:txBody>
        </p:sp>
      </p:grpSp>
      <p:sp>
        <p:nvSpPr>
          <p:cNvPr id="158" name="Google Shape;158;p13"/>
          <p:cNvSpPr>
            <a:spLocks noGrp="1"/>
          </p:cNvSpPr>
          <p:nvPr>
            <p:ph type="title"/>
          </p:nvPr>
        </p:nvSpPr>
        <p:spPr>
          <a:xfrm>
            <a:off x="64493" y="479425"/>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br>
              <a:rPr lang="en-GB" dirty="0">
                <a:latin typeface="Arial"/>
                <a:ea typeface="Arial"/>
                <a:cs typeface="Arial"/>
                <a:sym typeface="Arial"/>
              </a:rPr>
            </a:br>
            <a:br>
              <a:rPr lang="en-GB" dirty="0">
                <a:latin typeface="Arial"/>
                <a:ea typeface="Arial"/>
                <a:cs typeface="Arial"/>
                <a:sym typeface="Arial"/>
              </a:rPr>
            </a:br>
            <a:r>
              <a:rPr lang="en-GB" dirty="0">
                <a:latin typeface="Arial"/>
                <a:ea typeface="Arial"/>
                <a:cs typeface="Arial"/>
                <a:sym typeface="Arial"/>
              </a:rPr>
              <a:t>Differences and Similarities</a:t>
            </a:r>
            <a:br>
              <a:rPr lang="en-GB" dirty="0">
                <a:latin typeface="Arial"/>
                <a:ea typeface="Arial"/>
                <a:cs typeface="Arial"/>
                <a:sym typeface="Arial"/>
              </a:rPr>
            </a:br>
            <a:br>
              <a:rPr lang="en-GB" dirty="0">
                <a:latin typeface="Arial"/>
                <a:ea typeface="Arial"/>
                <a:cs typeface="Arial"/>
                <a:sym typeface="Arial"/>
              </a:rPr>
            </a:br>
            <a:endParaRPr dirty="0">
              <a:latin typeface="Arial"/>
              <a:ea typeface="Arial"/>
              <a:cs typeface="Arial"/>
              <a:sym typeface="Arial"/>
            </a:endParaRPr>
          </a:p>
        </p:txBody>
      </p:sp>
      <p:sp>
        <p:nvSpPr>
          <p:cNvPr id="159" name="Google Shape;159;p13"/>
          <p:cNvSpPr/>
          <p:nvPr/>
        </p:nvSpPr>
        <p:spPr>
          <a:xfrm>
            <a:off x="755650" y="1327934"/>
            <a:ext cx="76327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 The way we look often lets others know if we are a boy or a girl </a:t>
            </a:r>
            <a:br>
              <a:rPr lang="en-GB" sz="1800" dirty="0">
                <a:solidFill>
                  <a:schemeClr val="dk1"/>
                </a:solidFill>
                <a:latin typeface="Arial"/>
                <a:ea typeface="Arial"/>
                <a:cs typeface="Arial"/>
                <a:sym typeface="Arial"/>
              </a:rPr>
            </a:br>
            <a:r>
              <a:rPr lang="en-GB" sz="1800" dirty="0">
                <a:solidFill>
                  <a:schemeClr val="dk1"/>
                </a:solidFill>
                <a:latin typeface="Arial"/>
                <a:ea typeface="Arial"/>
                <a:cs typeface="Arial"/>
                <a:sym typeface="Arial"/>
              </a:rPr>
              <a:t>and sometimes, our names can be a clue - but not always.</a:t>
            </a:r>
            <a:endParaRPr dirty="0"/>
          </a:p>
        </p:txBody>
      </p:sp>
      <p:sp>
        <p:nvSpPr>
          <p:cNvPr id="160" name="Google Shape;160;p13"/>
          <p:cNvSpPr/>
          <p:nvPr/>
        </p:nvSpPr>
        <p:spPr>
          <a:xfrm>
            <a:off x="755650" y="2613569"/>
            <a:ext cx="7632700" cy="668337"/>
          </a:xfrm>
          <a:prstGeom prst="roundRect">
            <a:avLst>
              <a:gd name="adj" fmla="val 16667"/>
            </a:avLst>
          </a:prstGeom>
          <a:solidFill>
            <a:srgbClr val="8D358B"/>
          </a:solidFill>
          <a:ln>
            <a:noFill/>
          </a:ln>
        </p:spPr>
        <p:txBody>
          <a:bodyPr spcFirstLastPara="1" wrap="square" lIns="108000" tIns="108000" rIns="108000" bIns="108000" anchor="ctr" anchorCtr="0">
            <a:noAutofit/>
          </a:bodyPr>
          <a:lstStyle/>
          <a:p>
            <a:pPr marL="0" marR="0" lvl="0" indent="0" algn="ctr" rtl="0">
              <a:spcBef>
                <a:spcPts val="0"/>
              </a:spcBef>
              <a:spcAft>
                <a:spcPts val="0"/>
              </a:spcAft>
              <a:buNone/>
            </a:pPr>
            <a:r>
              <a:rPr lang="en-GB" sz="1800" b="1" dirty="0">
                <a:solidFill>
                  <a:schemeClr val="lt1"/>
                </a:solidFill>
                <a:latin typeface="Arial"/>
                <a:ea typeface="Arial"/>
                <a:cs typeface="Arial"/>
                <a:sym typeface="Arial"/>
              </a:rPr>
              <a:t>Girls and boys have lots of body parts that are the same. </a:t>
            </a:r>
            <a:endParaRPr dirty="0"/>
          </a:p>
        </p:txBody>
      </p:sp>
      <p:pic>
        <p:nvPicPr>
          <p:cNvPr id="161" name="Google Shape;161;p13" descr="A picture containing doll&#10;&#10;Description automatically generated"/>
          <p:cNvPicPr preferRelativeResize="0"/>
          <p:nvPr/>
        </p:nvPicPr>
        <p:blipFill rotWithShape="1">
          <a:blip r:embed="rId3">
            <a:alphaModFix/>
          </a:blip>
          <a:srcRect/>
          <a:stretch/>
        </p:blipFill>
        <p:spPr>
          <a:xfrm>
            <a:off x="5165811" y="4445839"/>
            <a:ext cx="1512292" cy="1830440"/>
          </a:xfrm>
          <a:prstGeom prst="rect">
            <a:avLst/>
          </a:prstGeom>
          <a:noFill/>
          <a:ln>
            <a:noFill/>
          </a:ln>
        </p:spPr>
      </p:pic>
      <p:pic>
        <p:nvPicPr>
          <p:cNvPr id="162" name="Google Shape;162;p13" descr="A picture containing vector graphics&#10;&#10;Description automatically generated"/>
          <p:cNvPicPr preferRelativeResize="0"/>
          <p:nvPr/>
        </p:nvPicPr>
        <p:blipFill rotWithShape="1">
          <a:blip r:embed="rId4">
            <a:alphaModFix/>
          </a:blip>
          <a:srcRect/>
          <a:stretch/>
        </p:blipFill>
        <p:spPr>
          <a:xfrm>
            <a:off x="6521434" y="3849228"/>
            <a:ext cx="1763134" cy="1868776"/>
          </a:xfrm>
          <a:prstGeom prst="rect">
            <a:avLst/>
          </a:prstGeom>
          <a:noFill/>
          <a:ln>
            <a:noFill/>
          </a:ln>
        </p:spPr>
      </p:pic>
      <p:sp>
        <p:nvSpPr>
          <p:cNvPr id="163" name="Google Shape;163;p13"/>
          <p:cNvSpPr/>
          <p:nvPr/>
        </p:nvSpPr>
        <p:spPr>
          <a:xfrm>
            <a:off x="755650" y="2109251"/>
            <a:ext cx="381635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dk1"/>
                </a:solidFill>
                <a:latin typeface="Arial"/>
                <a:ea typeface="Arial"/>
                <a:cs typeface="Arial"/>
                <a:sym typeface="Arial"/>
              </a:rPr>
              <a:t>What about our bodies? </a:t>
            </a:r>
            <a:endParaRPr sz="1800" b="1" dirty="0">
              <a:solidFill>
                <a:schemeClr val="dk1"/>
              </a:solidFill>
              <a:latin typeface="Arial"/>
              <a:ea typeface="Arial"/>
              <a:cs typeface="Arial"/>
              <a:sym typeface="Arial"/>
            </a:endParaRPr>
          </a:p>
        </p:txBody>
      </p:sp>
      <p:sp>
        <p:nvSpPr>
          <p:cNvPr id="164" name="Google Shape;164;p13"/>
          <p:cNvSpPr/>
          <p:nvPr/>
        </p:nvSpPr>
        <p:spPr>
          <a:xfrm>
            <a:off x="4572000" y="2109251"/>
            <a:ext cx="381635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dk1"/>
                </a:solidFill>
                <a:latin typeface="Arial"/>
                <a:ea typeface="Arial"/>
                <a:cs typeface="Arial"/>
                <a:sym typeface="Arial"/>
              </a:rPr>
              <a:t>Are they the same?</a:t>
            </a:r>
            <a:endParaRPr dirty="0"/>
          </a:p>
        </p:txBody>
      </p:sp>
      <p:sp>
        <p:nvSpPr>
          <p:cNvPr id="165" name="Google Shape;165;p13"/>
          <p:cNvSpPr/>
          <p:nvPr/>
        </p:nvSpPr>
        <p:spPr>
          <a:xfrm>
            <a:off x="735862" y="3430741"/>
            <a:ext cx="765248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For example, arms, back, cheeks, shoulders, wrists, lips, toes, neck, nostrils and hips. </a:t>
            </a:r>
            <a:endParaRPr sz="1800" dirty="0">
              <a:solidFill>
                <a:schemeClr val="dk1"/>
              </a:solidFill>
              <a:latin typeface="Arial"/>
              <a:ea typeface="Arial"/>
              <a:cs typeface="Arial"/>
              <a:sym typeface="Arial"/>
            </a:endParaRPr>
          </a:p>
        </p:txBody>
      </p:sp>
      <p:sp>
        <p:nvSpPr>
          <p:cNvPr id="166" name="Google Shape;166;p13"/>
          <p:cNvSpPr/>
          <p:nvPr/>
        </p:nvSpPr>
        <p:spPr>
          <a:xfrm>
            <a:off x="2195736" y="3964119"/>
            <a:ext cx="4572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dk1"/>
                </a:solidFill>
                <a:latin typeface="Arial"/>
                <a:ea typeface="Arial"/>
                <a:cs typeface="Arial"/>
                <a:sym typeface="Arial"/>
              </a:rPr>
              <a:t>The list is huge!</a:t>
            </a:r>
            <a:endParaRPr dirty="0"/>
          </a:p>
        </p:txBody>
      </p:sp>
      <p:pic>
        <p:nvPicPr>
          <p:cNvPr id="167" name="Google Shape;167;p13"/>
          <p:cNvPicPr preferRelativeResize="0"/>
          <p:nvPr/>
        </p:nvPicPr>
        <p:blipFill rotWithShape="1">
          <a:blip r:embed="rId5">
            <a:alphaModFix/>
          </a:blip>
          <a:srcRect/>
          <a:stretch/>
        </p:blipFill>
        <p:spPr>
          <a:xfrm>
            <a:off x="7553325" y="542925"/>
            <a:ext cx="1238250" cy="8651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5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50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500"/>
                                        <p:tgtEl>
                                          <p:spTgt spid="1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0"/>
                                        </p:tgtEl>
                                        <p:attrNameLst>
                                          <p:attrName>style.visibility</p:attrName>
                                        </p:attrNameLst>
                                      </p:cBhvr>
                                      <p:to>
                                        <p:strVal val="visible"/>
                                      </p:to>
                                    </p:set>
                                    <p:animEffect transition="in" filter="fade">
                                      <p:cBhvr>
                                        <p:cTn id="22" dur="500"/>
                                        <p:tgtEl>
                                          <p:spTgt spid="1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
                                        </p:tgtEl>
                                        <p:attrNameLst>
                                          <p:attrName>style.visibility</p:attrName>
                                        </p:attrNameLst>
                                      </p:cBhvr>
                                      <p:to>
                                        <p:strVal val="visible"/>
                                      </p:to>
                                    </p:set>
                                    <p:animEffect transition="in" filter="fade">
                                      <p:cBhvr>
                                        <p:cTn id="27" dur="500"/>
                                        <p:tgtEl>
                                          <p:spTgt spid="16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6"/>
                                        </p:tgtEl>
                                        <p:attrNameLst>
                                          <p:attrName>style.visibility</p:attrName>
                                        </p:attrNameLst>
                                      </p:cBhvr>
                                      <p:to>
                                        <p:strVal val="visible"/>
                                      </p:to>
                                    </p:set>
                                    <p:animEffect transition="in" filter="fade">
                                      <p:cBhvr>
                                        <p:cTn id="32" dur="500"/>
                                        <p:tgtEl>
                                          <p:spTgt spid="16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5"/>
                                        </p:tgtEl>
                                        <p:attrNameLst>
                                          <p:attrName>style.visibility</p:attrName>
                                        </p:attrNameLst>
                                      </p:cBhvr>
                                      <p:to>
                                        <p:strVal val="visible"/>
                                      </p:to>
                                    </p:set>
                                    <p:animEffect transition="in" filter="fade">
                                      <p:cBhvr>
                                        <p:cTn id="37"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14"/>
          <p:cNvPicPr preferRelativeResize="0"/>
          <p:nvPr/>
        </p:nvPicPr>
        <p:blipFill rotWithShape="1">
          <a:blip r:embed="rId3">
            <a:alphaModFix/>
          </a:blip>
          <a:srcRect/>
          <a:stretch/>
        </p:blipFill>
        <p:spPr>
          <a:xfrm>
            <a:off x="733425" y="2878138"/>
            <a:ext cx="7615238" cy="3430587"/>
          </a:xfrm>
          <a:prstGeom prst="rect">
            <a:avLst/>
          </a:prstGeom>
          <a:noFill/>
          <a:ln>
            <a:noFill/>
          </a:ln>
        </p:spPr>
      </p:pic>
      <p:sp>
        <p:nvSpPr>
          <p:cNvPr id="173" name="Google Shape;173;p14"/>
          <p:cNvSpPr/>
          <p:nvPr/>
        </p:nvSpPr>
        <p:spPr>
          <a:xfrm>
            <a:off x="755650" y="1401763"/>
            <a:ext cx="7632700" cy="20313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These differences between male and female bodies are hidden under our underwear. They’re often called our private parts.</a:t>
            </a:r>
            <a:endParaRPr dirty="0"/>
          </a:p>
          <a:p>
            <a:pPr marL="0" marR="0" lvl="0" indent="0" algn="ctr" rtl="0">
              <a:lnSpc>
                <a:spcPct val="100000"/>
              </a:lnSpc>
              <a:spcBef>
                <a:spcPts val="0"/>
              </a:spcBef>
              <a:spcAft>
                <a:spcPts val="0"/>
              </a:spcAft>
              <a:buClr>
                <a:srgbClr val="1C1C1C"/>
              </a:buClr>
              <a:buSzPts val="1800"/>
              <a:buFont typeface="Arial"/>
              <a:buNone/>
            </a:pPr>
            <a:endParaRPr sz="1800"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You probably have words you use for these body parts but today we’re going to use the scientific words - the words a doctor would use.</a:t>
            </a:r>
            <a:endParaRPr dirty="0"/>
          </a:p>
          <a:p>
            <a:pPr marL="0" marR="0" lvl="0" indent="0" algn="ctr" rtl="0">
              <a:lnSpc>
                <a:spcPct val="100000"/>
              </a:lnSpc>
              <a:spcBef>
                <a:spcPts val="0"/>
              </a:spcBef>
              <a:spcAft>
                <a:spcPts val="0"/>
              </a:spcAft>
              <a:buClr>
                <a:schemeClr val="dk1"/>
              </a:buClr>
              <a:buSzPts val="1800"/>
              <a:buFont typeface="Arial"/>
              <a:buNone/>
            </a:pPr>
            <a:br>
              <a:rPr lang="en-GB" sz="1800" dirty="0">
                <a:solidFill>
                  <a:schemeClr val="dk1"/>
                </a:solidFill>
                <a:latin typeface="Arial"/>
                <a:ea typeface="Arial"/>
                <a:cs typeface="Arial"/>
                <a:sym typeface="Arial"/>
              </a:rPr>
            </a:br>
            <a:endParaRPr sz="1800" dirty="0">
              <a:solidFill>
                <a:schemeClr val="dk1"/>
              </a:solidFill>
              <a:latin typeface="Arial"/>
              <a:ea typeface="Arial"/>
              <a:cs typeface="Arial"/>
              <a:sym typeface="Arial"/>
            </a:endParaRPr>
          </a:p>
        </p:txBody>
      </p:sp>
      <p:sp>
        <p:nvSpPr>
          <p:cNvPr id="174" name="Google Shape;174;p14"/>
          <p:cNvSpPr/>
          <p:nvPr/>
        </p:nvSpPr>
        <p:spPr>
          <a:xfrm>
            <a:off x="2268538" y="4149725"/>
            <a:ext cx="2159000" cy="2159000"/>
          </a:xfrm>
          <a:prstGeom prst="ellipse">
            <a:avLst/>
          </a:prstGeom>
          <a:solidFill>
            <a:srgbClr val="8D35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Arial"/>
                <a:ea typeface="Arial"/>
                <a:cs typeface="Arial"/>
                <a:sym typeface="Arial"/>
              </a:rPr>
              <a:t>The scientific word for our private parts is </a:t>
            </a:r>
            <a:r>
              <a:rPr lang="en-GB" sz="1800" b="1" dirty="0">
                <a:solidFill>
                  <a:schemeClr val="lt1"/>
                </a:solidFill>
                <a:latin typeface="Arial"/>
                <a:ea typeface="Arial"/>
                <a:cs typeface="Arial"/>
                <a:sym typeface="Arial"/>
              </a:rPr>
              <a:t>genitals.</a:t>
            </a:r>
            <a:endParaRPr dirty="0"/>
          </a:p>
        </p:txBody>
      </p:sp>
      <p:pic>
        <p:nvPicPr>
          <p:cNvPr id="175" name="Google Shape;175;p14"/>
          <p:cNvPicPr preferRelativeResize="0"/>
          <p:nvPr/>
        </p:nvPicPr>
        <p:blipFill rotWithShape="1">
          <a:blip r:embed="rId4">
            <a:alphaModFix/>
          </a:blip>
          <a:srcRect/>
          <a:stretch/>
        </p:blipFill>
        <p:spPr>
          <a:xfrm>
            <a:off x="7553325" y="542925"/>
            <a:ext cx="1238250" cy="865188"/>
          </a:xfrm>
          <a:prstGeom prst="rect">
            <a:avLst/>
          </a:prstGeom>
          <a:noFill/>
          <a:ln>
            <a:noFill/>
          </a:ln>
        </p:spPr>
      </p:pic>
      <p:sp>
        <p:nvSpPr>
          <p:cNvPr id="176" name="Google Shape;176;p14"/>
          <p:cNvSpPr>
            <a:spLocks noGrp="1"/>
          </p:cNvSpPr>
          <p:nvPr>
            <p:ph type="title"/>
          </p:nvPr>
        </p:nvSpPr>
        <p:spPr>
          <a:xfrm>
            <a:off x="64493" y="479425"/>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br>
              <a:rPr lang="en-GB" dirty="0">
                <a:latin typeface="Arial"/>
                <a:ea typeface="Arial"/>
                <a:cs typeface="Arial"/>
                <a:sym typeface="Arial"/>
              </a:rPr>
            </a:br>
            <a:br>
              <a:rPr lang="en-GB" dirty="0">
                <a:latin typeface="Arial"/>
                <a:ea typeface="Arial"/>
                <a:cs typeface="Arial"/>
                <a:sym typeface="Arial"/>
              </a:rPr>
            </a:br>
            <a:r>
              <a:rPr lang="en-GB" dirty="0">
                <a:latin typeface="Arial"/>
                <a:ea typeface="Arial"/>
                <a:cs typeface="Arial"/>
                <a:sym typeface="Arial"/>
              </a:rPr>
              <a:t>Differences and Similarities</a:t>
            </a:r>
            <a:br>
              <a:rPr lang="en-GB" dirty="0">
                <a:latin typeface="Arial"/>
                <a:ea typeface="Arial"/>
                <a:cs typeface="Arial"/>
                <a:sym typeface="Arial"/>
              </a:rPr>
            </a:br>
            <a:br>
              <a:rPr lang="en-GB" dirty="0">
                <a:latin typeface="Arial"/>
                <a:ea typeface="Arial"/>
                <a:cs typeface="Arial"/>
                <a:sym typeface="Arial"/>
              </a:rPr>
            </a:br>
            <a:endParaRPr dirty="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3">
                                            <p:txEl>
                                              <p:pRg st="3" end="3"/>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72"/>
                                        </p:tgtEl>
                                        <p:attrNameLst>
                                          <p:attrName>style.visibility</p:attrName>
                                        </p:attrNameLst>
                                      </p:cBhvr>
                                      <p:to>
                                        <p:strVal val="visible"/>
                                      </p:to>
                                    </p:set>
                                    <p:animEffect transition="in" filter="fade">
                                      <p:cBhvr>
                                        <p:cTn id="15" dur="500"/>
                                        <p:tgtEl>
                                          <p:spTgt spid="17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
                                        </p:tgtEl>
                                        <p:attrNameLst>
                                          <p:attrName>style.visibility</p:attrName>
                                        </p:attrNameLst>
                                      </p:cBhvr>
                                      <p:to>
                                        <p:strVal val="visible"/>
                                      </p:to>
                                    </p:set>
                                    <p:animEffect transition="in" filter="fade">
                                      <p:cBhvr>
                                        <p:cTn id="20"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5"/>
          <p:cNvSpPr>
            <a:spLocks noGrp="1"/>
          </p:cNvSpPr>
          <p:nvPr>
            <p:ph type="title"/>
          </p:nvPr>
        </p:nvSpPr>
        <p:spPr>
          <a:xfrm>
            <a:off x="457200" y="479425"/>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a:latin typeface="Arial"/>
                <a:ea typeface="Arial"/>
                <a:cs typeface="Arial"/>
                <a:sym typeface="Arial"/>
              </a:rPr>
              <a:t>Private Parts</a:t>
            </a:r>
            <a:endParaRPr/>
          </a:p>
        </p:txBody>
      </p:sp>
      <p:sp>
        <p:nvSpPr>
          <p:cNvPr id="182" name="Google Shape;182;p15"/>
          <p:cNvSpPr/>
          <p:nvPr/>
        </p:nvSpPr>
        <p:spPr>
          <a:xfrm>
            <a:off x="4572000" y="1774933"/>
            <a:ext cx="3816350" cy="424727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1C1C1C"/>
              </a:buClr>
              <a:buSzPts val="1800"/>
              <a:buFont typeface="Arial"/>
              <a:buChar char="•"/>
            </a:pPr>
            <a:r>
              <a:rPr lang="en-GB" sz="1800" dirty="0">
                <a:solidFill>
                  <a:srgbClr val="1C1C1C"/>
                </a:solidFill>
                <a:latin typeface="Arial"/>
                <a:ea typeface="Arial"/>
                <a:cs typeface="Arial"/>
                <a:sym typeface="Arial"/>
              </a:rPr>
              <a:t>Girls have a body part called a </a:t>
            </a:r>
            <a:r>
              <a:rPr lang="en-GB" sz="1800" b="1" dirty="0">
                <a:solidFill>
                  <a:srgbClr val="1C1C1C"/>
                </a:solidFill>
                <a:latin typeface="Arial"/>
                <a:ea typeface="Arial"/>
                <a:cs typeface="Arial"/>
                <a:sym typeface="Arial"/>
              </a:rPr>
              <a:t>vulva</a:t>
            </a:r>
            <a:r>
              <a:rPr lang="en-GB" sz="1800" dirty="0">
                <a:solidFill>
                  <a:srgbClr val="1C1C1C"/>
                </a:solidFill>
                <a:latin typeface="Arial"/>
                <a:ea typeface="Arial"/>
                <a:cs typeface="Arial"/>
                <a:sym typeface="Arial"/>
              </a:rPr>
              <a:t>, which is on the outside of the body and a </a:t>
            </a:r>
            <a:r>
              <a:rPr lang="en-GB" sz="1800" b="1" dirty="0">
                <a:solidFill>
                  <a:srgbClr val="1C1C1C"/>
                </a:solidFill>
                <a:latin typeface="Arial"/>
                <a:ea typeface="Arial"/>
                <a:cs typeface="Arial"/>
                <a:sym typeface="Arial"/>
              </a:rPr>
              <a:t>vagina</a:t>
            </a:r>
            <a:r>
              <a:rPr lang="en-GB" sz="1800" dirty="0">
                <a:solidFill>
                  <a:srgbClr val="1C1C1C"/>
                </a:solidFill>
                <a:latin typeface="Arial"/>
                <a:ea typeface="Arial"/>
                <a:cs typeface="Arial"/>
                <a:sym typeface="Arial"/>
              </a:rPr>
              <a:t>, which is inside the body.</a:t>
            </a:r>
            <a:endParaRPr dirty="0"/>
          </a:p>
          <a:p>
            <a:pPr marL="0" marR="0" lvl="0" indent="0" algn="l" rtl="0">
              <a:lnSpc>
                <a:spcPct val="100000"/>
              </a:lnSpc>
              <a:spcBef>
                <a:spcPts val="0"/>
              </a:spcBef>
              <a:spcAft>
                <a:spcPts val="0"/>
              </a:spcAft>
              <a:buClr>
                <a:srgbClr val="1C1C1C"/>
              </a:buClr>
              <a:buSzPts val="1800"/>
              <a:buFont typeface="Arial"/>
              <a:buNone/>
            </a:pPr>
            <a:endParaRPr sz="1800"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1C1C1C"/>
              </a:buClr>
              <a:buSzPts val="1800"/>
              <a:buFont typeface="Arial"/>
              <a:buChar char="•"/>
            </a:pPr>
            <a:r>
              <a:rPr lang="en-GB" sz="1800" dirty="0">
                <a:solidFill>
                  <a:srgbClr val="1C1C1C"/>
                </a:solidFill>
                <a:latin typeface="Arial"/>
                <a:ea typeface="Arial"/>
                <a:cs typeface="Arial"/>
                <a:sym typeface="Arial"/>
              </a:rPr>
              <a:t>People have other words that they use for these parts of the body but the scientific words are vulva and vagina</a:t>
            </a:r>
            <a:r>
              <a:rPr lang="en-GB" sz="1800" dirty="0">
                <a:solidFill>
                  <a:schemeClr val="dk1"/>
                </a:solidFill>
                <a:latin typeface="Arial"/>
                <a:ea typeface="Arial"/>
                <a:cs typeface="Arial"/>
                <a:sym typeface="Arial"/>
              </a:rPr>
              <a:t>.</a:t>
            </a:r>
            <a:endParaRPr dirty="0"/>
          </a:p>
          <a:p>
            <a:pPr marL="285750" marR="0" lvl="0" indent="-171450" algn="l" rtl="0">
              <a:lnSpc>
                <a:spcPct val="100000"/>
              </a:lnSpc>
              <a:spcBef>
                <a:spcPts val="0"/>
              </a:spcBef>
              <a:spcAft>
                <a:spcPts val="0"/>
              </a:spcAft>
              <a:buClr>
                <a:srgbClr val="1C1C1C"/>
              </a:buClr>
              <a:buSzPts val="1800"/>
              <a:buFont typeface="Arial"/>
              <a:buNone/>
            </a:pPr>
            <a:endParaRPr sz="1800"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1C1C1C"/>
              </a:buClr>
              <a:buSzPts val="1800"/>
              <a:buFont typeface="Arial"/>
              <a:buChar char="•"/>
            </a:pPr>
            <a:r>
              <a:rPr lang="en-GB" sz="1800" dirty="0">
                <a:solidFill>
                  <a:srgbClr val="1C1C1C"/>
                </a:solidFill>
                <a:latin typeface="Arial"/>
                <a:ea typeface="Arial"/>
                <a:cs typeface="Arial"/>
                <a:sym typeface="Arial"/>
              </a:rPr>
              <a:t>These are parts of the female body, that’s girls and women.</a:t>
            </a:r>
            <a:br>
              <a:rPr lang="en-GB" sz="1800" dirty="0">
                <a:solidFill>
                  <a:srgbClr val="1C1C1C"/>
                </a:solidFill>
                <a:latin typeface="Arial"/>
                <a:ea typeface="Arial"/>
                <a:cs typeface="Arial"/>
                <a:sym typeface="Arial"/>
              </a:rPr>
            </a:br>
            <a:endParaRPr lang="en-GB" sz="1800" dirty="0">
              <a:solidFill>
                <a:srgbClr val="1C1C1C"/>
              </a:solidFill>
              <a:latin typeface="Arial"/>
              <a:ea typeface="Arial"/>
              <a:cs typeface="Arial"/>
              <a:sym typeface="Arial"/>
            </a:endParaRPr>
          </a:p>
          <a:p>
            <a:pPr marL="285750" marR="0" lvl="0" indent="-285750" algn="l" rtl="0">
              <a:lnSpc>
                <a:spcPct val="100000"/>
              </a:lnSpc>
              <a:spcBef>
                <a:spcPts val="0"/>
              </a:spcBef>
              <a:spcAft>
                <a:spcPts val="0"/>
              </a:spcAft>
              <a:buClr>
                <a:srgbClr val="1C1C1C"/>
              </a:buClr>
              <a:buSzPts val="1800"/>
              <a:buFont typeface="Arial"/>
              <a:buChar char="•"/>
            </a:pPr>
            <a:r>
              <a:rPr lang="en-GB" sz="1800" b="0" i="0" u="none" strike="noStrike" dirty="0">
                <a:solidFill>
                  <a:srgbClr val="1C1C1C"/>
                </a:solidFill>
                <a:effectLst/>
                <a:latin typeface="Arial" panose="020B0604020202020204" pitchFamily="34" charset="0"/>
              </a:rPr>
              <a:t>Female and male bodies both have nipples.</a:t>
            </a:r>
            <a:endParaRPr sz="1800" dirty="0">
              <a:solidFill>
                <a:schemeClr val="dk1"/>
              </a:solidFill>
              <a:latin typeface="Arial"/>
              <a:ea typeface="Arial"/>
              <a:cs typeface="Arial"/>
              <a:sym typeface="Arial"/>
            </a:endParaRPr>
          </a:p>
        </p:txBody>
      </p:sp>
      <p:pic>
        <p:nvPicPr>
          <p:cNvPr id="183" name="Google Shape;183;p15"/>
          <p:cNvPicPr preferRelativeResize="0"/>
          <p:nvPr/>
        </p:nvPicPr>
        <p:blipFill rotWithShape="1">
          <a:blip r:embed="rId3">
            <a:alphaModFix/>
          </a:blip>
          <a:srcRect/>
          <a:stretch/>
        </p:blipFill>
        <p:spPr>
          <a:xfrm>
            <a:off x="7553325" y="542925"/>
            <a:ext cx="1238250" cy="865188"/>
          </a:xfrm>
          <a:prstGeom prst="rect">
            <a:avLst/>
          </a:prstGeom>
          <a:noFill/>
          <a:ln>
            <a:noFill/>
          </a:ln>
        </p:spPr>
      </p:pic>
      <p:pic>
        <p:nvPicPr>
          <p:cNvPr id="184" name="Google Shape;184;p15" descr="A picture containing text, toy, doll&#10;&#10;Description automatically generated"/>
          <p:cNvPicPr preferRelativeResize="0"/>
          <p:nvPr/>
        </p:nvPicPr>
        <p:blipFill rotWithShape="1">
          <a:blip r:embed="rId4">
            <a:alphaModFix/>
          </a:blip>
          <a:srcRect/>
          <a:stretch/>
        </p:blipFill>
        <p:spPr>
          <a:xfrm>
            <a:off x="-392676" y="469571"/>
            <a:ext cx="4850376"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6"/>
          <p:cNvSpPr>
            <a:spLocks noGrp="1"/>
          </p:cNvSpPr>
          <p:nvPr>
            <p:ph type="title"/>
          </p:nvPr>
        </p:nvSpPr>
        <p:spPr>
          <a:xfrm>
            <a:off x="457200" y="479425"/>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a:latin typeface="Arial"/>
                <a:ea typeface="Arial"/>
                <a:cs typeface="Arial"/>
                <a:sym typeface="Arial"/>
              </a:rPr>
              <a:t>Private Parts</a:t>
            </a:r>
            <a:endParaRPr/>
          </a:p>
        </p:txBody>
      </p:sp>
      <p:sp>
        <p:nvSpPr>
          <p:cNvPr id="190" name="Google Shape;190;p16"/>
          <p:cNvSpPr/>
          <p:nvPr/>
        </p:nvSpPr>
        <p:spPr>
          <a:xfrm>
            <a:off x="4572000" y="1784787"/>
            <a:ext cx="3816350" cy="424727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GB" sz="1800" dirty="0">
                <a:solidFill>
                  <a:schemeClr val="dk1"/>
                </a:solidFill>
                <a:latin typeface="Arial"/>
                <a:ea typeface="Arial"/>
                <a:cs typeface="Arial"/>
                <a:sym typeface="Arial"/>
              </a:rPr>
              <a:t>Boys have a body part called </a:t>
            </a:r>
            <a:br>
              <a:rPr lang="en-GB" sz="1800" dirty="0">
                <a:solidFill>
                  <a:schemeClr val="dk1"/>
                </a:solidFill>
                <a:latin typeface="Arial"/>
                <a:ea typeface="Arial"/>
                <a:cs typeface="Arial"/>
                <a:sym typeface="Arial"/>
              </a:rPr>
            </a:br>
            <a:r>
              <a:rPr lang="en-GB" sz="1800" dirty="0">
                <a:solidFill>
                  <a:schemeClr val="dk1"/>
                </a:solidFill>
                <a:latin typeface="Arial"/>
                <a:ea typeface="Arial"/>
                <a:cs typeface="Arial"/>
                <a:sym typeface="Arial"/>
              </a:rPr>
              <a:t>a </a:t>
            </a:r>
            <a:r>
              <a:rPr lang="en-GB" sz="1800" b="1" dirty="0">
                <a:solidFill>
                  <a:schemeClr val="dk1"/>
                </a:solidFill>
                <a:latin typeface="Arial"/>
                <a:ea typeface="Arial"/>
                <a:cs typeface="Arial"/>
                <a:sym typeface="Arial"/>
              </a:rPr>
              <a:t>penis</a:t>
            </a:r>
            <a:r>
              <a:rPr lang="en-GB" sz="1800" dirty="0">
                <a:solidFill>
                  <a:schemeClr val="dk1"/>
                </a:solidFill>
                <a:latin typeface="Arial"/>
                <a:ea typeface="Arial"/>
                <a:cs typeface="Arial"/>
                <a:sym typeface="Arial"/>
              </a:rPr>
              <a:t>.</a:t>
            </a:r>
            <a:endParaRPr dirty="0"/>
          </a:p>
          <a:p>
            <a:pPr marL="285750" marR="0" lvl="0" indent="-171450" algn="l" rtl="0">
              <a:lnSpc>
                <a:spcPct val="100000"/>
              </a:lnSpc>
              <a:spcBef>
                <a:spcPts val="0"/>
              </a:spcBef>
              <a:spcAft>
                <a:spcPts val="0"/>
              </a:spcAft>
              <a:buClr>
                <a:srgbClr val="1C1C1C"/>
              </a:buClr>
              <a:buSzPts val="1800"/>
              <a:buFont typeface="Arial"/>
              <a:buNone/>
            </a:pPr>
            <a:endParaRPr sz="1800"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GB" sz="1800" dirty="0">
                <a:solidFill>
                  <a:schemeClr val="dk1"/>
                </a:solidFill>
                <a:latin typeface="Arial"/>
                <a:ea typeface="Arial"/>
                <a:cs typeface="Arial"/>
                <a:sym typeface="Arial"/>
              </a:rPr>
              <a:t>People have other names they use for this part of the body but the scientific word is penis.</a:t>
            </a:r>
            <a:endParaRPr dirty="0"/>
          </a:p>
          <a:p>
            <a:pPr marL="285750" marR="0" lvl="0" indent="-171450" algn="l" rtl="0">
              <a:lnSpc>
                <a:spcPct val="100000"/>
              </a:lnSpc>
              <a:spcBef>
                <a:spcPts val="0"/>
              </a:spcBef>
              <a:spcAft>
                <a:spcPts val="0"/>
              </a:spcAft>
              <a:buClr>
                <a:srgbClr val="1C1C1C"/>
              </a:buClr>
              <a:buSzPts val="1800"/>
              <a:buFont typeface="Arial"/>
              <a:buNone/>
            </a:pPr>
            <a:endParaRPr sz="1800"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GB" sz="1800" dirty="0">
                <a:solidFill>
                  <a:schemeClr val="dk1"/>
                </a:solidFill>
                <a:latin typeface="Arial"/>
                <a:ea typeface="Arial"/>
                <a:cs typeface="Arial"/>
                <a:sym typeface="Arial"/>
              </a:rPr>
              <a:t>Behind the penis are </a:t>
            </a:r>
            <a:br>
              <a:rPr lang="en-GB" sz="1800" dirty="0">
                <a:solidFill>
                  <a:schemeClr val="dk1"/>
                </a:solidFill>
                <a:latin typeface="Arial"/>
                <a:ea typeface="Arial"/>
                <a:cs typeface="Arial"/>
                <a:sym typeface="Arial"/>
              </a:rPr>
            </a:br>
            <a:r>
              <a:rPr lang="en-GB" sz="1800" dirty="0">
                <a:solidFill>
                  <a:schemeClr val="dk1"/>
                </a:solidFill>
                <a:latin typeface="Arial"/>
                <a:ea typeface="Arial"/>
                <a:cs typeface="Arial"/>
                <a:sym typeface="Arial"/>
              </a:rPr>
              <a:t>the </a:t>
            </a:r>
            <a:r>
              <a:rPr lang="en-GB" sz="1800" b="1" dirty="0">
                <a:solidFill>
                  <a:schemeClr val="dk1"/>
                </a:solidFill>
                <a:latin typeface="Arial"/>
                <a:ea typeface="Arial"/>
                <a:cs typeface="Arial"/>
                <a:sym typeface="Arial"/>
              </a:rPr>
              <a:t>testicles</a:t>
            </a:r>
            <a:r>
              <a:rPr lang="en-GB" sz="1800" dirty="0">
                <a:solidFill>
                  <a:schemeClr val="dk1"/>
                </a:solidFill>
                <a:latin typeface="Arial"/>
                <a:ea typeface="Arial"/>
                <a:cs typeface="Arial"/>
                <a:sym typeface="Arial"/>
              </a:rPr>
              <a:t>.</a:t>
            </a:r>
            <a:endParaRPr dirty="0"/>
          </a:p>
          <a:p>
            <a:pPr marL="285750" marR="0" lvl="0" indent="-171450" algn="l" rtl="0">
              <a:lnSpc>
                <a:spcPct val="100000"/>
              </a:lnSpc>
              <a:spcBef>
                <a:spcPts val="0"/>
              </a:spcBef>
              <a:spcAft>
                <a:spcPts val="0"/>
              </a:spcAft>
              <a:buClr>
                <a:srgbClr val="1C1C1C"/>
              </a:buClr>
              <a:buSzPts val="1800"/>
              <a:buFont typeface="Arial"/>
              <a:buNone/>
            </a:pPr>
            <a:endParaRPr sz="1800" dirty="0">
              <a:solidFill>
                <a:schemeClr val="dk1"/>
              </a:solidFill>
              <a:latin typeface="Arial"/>
              <a:ea typeface="Arial"/>
              <a:cs typeface="Arial"/>
              <a:sym typeface="Arial"/>
            </a:endParaRPr>
          </a:p>
          <a:p>
            <a:pPr marL="285750" lvl="0" indent="-285750">
              <a:buClr>
                <a:schemeClr val="dk1"/>
              </a:buClr>
              <a:buSzPts val="1800"/>
              <a:buFont typeface="Arial"/>
              <a:buChar char="•"/>
            </a:pPr>
            <a:r>
              <a:rPr lang="en-GB" sz="1800" dirty="0">
                <a:solidFill>
                  <a:schemeClr val="dk1"/>
                </a:solidFill>
              </a:rPr>
              <a:t>These are parts of the male body, that’s boys and men.</a:t>
            </a:r>
            <a:br>
              <a:rPr lang="en-GB" sz="1800" dirty="0">
                <a:solidFill>
                  <a:schemeClr val="dk1"/>
                </a:solidFill>
              </a:rPr>
            </a:br>
            <a:endParaRPr lang="en-GB" sz="1800" dirty="0">
              <a:solidFill>
                <a:schemeClr val="dk1"/>
              </a:solidFill>
            </a:endParaRPr>
          </a:p>
          <a:p>
            <a:pPr marL="285750" lvl="0" indent="-285750">
              <a:buClr>
                <a:schemeClr val="dk1"/>
              </a:buClr>
              <a:buSzPts val="1800"/>
              <a:buFont typeface="Arial"/>
              <a:buChar char="•"/>
            </a:pPr>
            <a:r>
              <a:rPr lang="en-GB" sz="1800" dirty="0">
                <a:solidFill>
                  <a:schemeClr val="dk1"/>
                </a:solidFill>
              </a:rPr>
              <a:t>Female and male bodies both have nipples.</a:t>
            </a:r>
          </a:p>
        </p:txBody>
      </p:sp>
      <p:pic>
        <p:nvPicPr>
          <p:cNvPr id="191" name="Google Shape;191;p16"/>
          <p:cNvPicPr preferRelativeResize="0"/>
          <p:nvPr/>
        </p:nvPicPr>
        <p:blipFill rotWithShape="1">
          <a:blip r:embed="rId3">
            <a:alphaModFix/>
          </a:blip>
          <a:srcRect/>
          <a:stretch/>
        </p:blipFill>
        <p:spPr>
          <a:xfrm>
            <a:off x="7553325" y="542925"/>
            <a:ext cx="1238250" cy="865188"/>
          </a:xfrm>
          <a:prstGeom prst="rect">
            <a:avLst/>
          </a:prstGeom>
          <a:noFill/>
          <a:ln>
            <a:noFill/>
          </a:ln>
        </p:spPr>
      </p:pic>
      <p:pic>
        <p:nvPicPr>
          <p:cNvPr id="192" name="Google Shape;192;p16" descr="A picture containing toy, doll&#10;&#10;Description automatically generated"/>
          <p:cNvPicPr preferRelativeResize="0"/>
          <p:nvPr/>
        </p:nvPicPr>
        <p:blipFill rotWithShape="1">
          <a:blip r:embed="rId4">
            <a:alphaModFix/>
          </a:blip>
          <a:srcRect/>
          <a:stretch/>
        </p:blipFill>
        <p:spPr>
          <a:xfrm>
            <a:off x="-392676" y="479425"/>
            <a:ext cx="4850376"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7"/>
          <p:cNvSpPr>
            <a:spLocks noGrp="1"/>
          </p:cNvSpPr>
          <p:nvPr>
            <p:ph type="title"/>
          </p:nvPr>
        </p:nvSpPr>
        <p:spPr>
          <a:xfrm>
            <a:off x="461962" y="506412"/>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a:latin typeface="Arial"/>
                <a:ea typeface="Arial"/>
                <a:cs typeface="Arial"/>
                <a:sym typeface="Arial"/>
              </a:rPr>
              <a:t>Private Parts</a:t>
            </a:r>
            <a:endParaRPr>
              <a:latin typeface="Arial"/>
              <a:ea typeface="Arial"/>
              <a:cs typeface="Arial"/>
              <a:sym typeface="Arial"/>
            </a:endParaRPr>
          </a:p>
        </p:txBody>
      </p:sp>
      <p:sp>
        <p:nvSpPr>
          <p:cNvPr id="198" name="Google Shape;198;p17"/>
          <p:cNvSpPr/>
          <p:nvPr/>
        </p:nvSpPr>
        <p:spPr>
          <a:xfrm>
            <a:off x="755650" y="1401763"/>
            <a:ext cx="7632700" cy="17541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When we were babies, we didn’t think about doing things in private or hiding our private parts.</a:t>
            </a:r>
            <a:endParaRPr dirty="0"/>
          </a:p>
          <a:p>
            <a:pPr marL="0" marR="0" lvl="0" indent="0" algn="ctr" rtl="0">
              <a:lnSpc>
                <a:spcPct val="100000"/>
              </a:lnSpc>
              <a:spcBef>
                <a:spcPts val="0"/>
              </a:spcBef>
              <a:spcAft>
                <a:spcPts val="0"/>
              </a:spcAft>
              <a:buClr>
                <a:srgbClr val="1C1C1C"/>
              </a:buClr>
              <a:buSzPts val="1800"/>
              <a:buFont typeface="Arial"/>
              <a:buNone/>
            </a:pPr>
            <a:endParaRPr sz="1800"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Babies and toddlers don’t mind people seeing them in the bath and are sometimes naked at the beach, but they don’t feel embarrassed.</a:t>
            </a:r>
            <a:endParaRPr dirty="0"/>
          </a:p>
          <a:p>
            <a:pPr marL="0" marR="0" lvl="0" indent="0" algn="ctr" rtl="0">
              <a:lnSpc>
                <a:spcPct val="100000"/>
              </a:lnSpc>
              <a:spcBef>
                <a:spcPts val="0"/>
              </a:spcBef>
              <a:spcAft>
                <a:spcPts val="0"/>
              </a:spcAft>
              <a:buClr>
                <a:srgbClr val="1C1C1C"/>
              </a:buClr>
              <a:buSzPts val="1800"/>
              <a:buFont typeface="Arial"/>
              <a:buNone/>
            </a:pPr>
            <a:endParaRPr sz="1800" dirty="0">
              <a:solidFill>
                <a:schemeClr val="dk1"/>
              </a:solidFill>
              <a:latin typeface="Arial"/>
              <a:ea typeface="Arial"/>
              <a:cs typeface="Arial"/>
              <a:sym typeface="Arial"/>
            </a:endParaRPr>
          </a:p>
        </p:txBody>
      </p:sp>
      <p:pic>
        <p:nvPicPr>
          <p:cNvPr id="199" name="Google Shape;199;p17"/>
          <p:cNvPicPr preferRelativeResize="0"/>
          <p:nvPr/>
        </p:nvPicPr>
        <p:blipFill rotWithShape="1">
          <a:blip r:embed="rId3">
            <a:alphaModFix/>
          </a:blip>
          <a:srcRect/>
          <a:stretch/>
        </p:blipFill>
        <p:spPr>
          <a:xfrm>
            <a:off x="7553325" y="542925"/>
            <a:ext cx="1238250" cy="865188"/>
          </a:xfrm>
          <a:prstGeom prst="rect">
            <a:avLst/>
          </a:prstGeom>
          <a:noFill/>
          <a:ln>
            <a:noFill/>
          </a:ln>
        </p:spPr>
      </p:pic>
      <p:pic>
        <p:nvPicPr>
          <p:cNvPr id="200" name="Google Shape;200;p17" descr="A picture containing text, toy, doll&#10;&#10;Description automatically generated"/>
          <p:cNvPicPr preferRelativeResize="0"/>
          <p:nvPr/>
        </p:nvPicPr>
        <p:blipFill rotWithShape="1">
          <a:blip r:embed="rId4">
            <a:alphaModFix/>
          </a:blip>
          <a:srcRect/>
          <a:stretch/>
        </p:blipFill>
        <p:spPr>
          <a:xfrm>
            <a:off x="971600" y="2547854"/>
            <a:ext cx="2293291" cy="3242510"/>
          </a:xfrm>
          <a:prstGeom prst="rect">
            <a:avLst/>
          </a:prstGeom>
          <a:noFill/>
          <a:ln>
            <a:noFill/>
          </a:ln>
        </p:spPr>
      </p:pic>
      <p:pic>
        <p:nvPicPr>
          <p:cNvPr id="201" name="Google Shape;201;p17" descr="A picture containing toy&#10;&#10;Description automatically generated"/>
          <p:cNvPicPr preferRelativeResize="0"/>
          <p:nvPr/>
        </p:nvPicPr>
        <p:blipFill rotWithShape="1">
          <a:blip r:embed="rId5">
            <a:alphaModFix/>
          </a:blip>
          <a:srcRect/>
          <a:stretch/>
        </p:blipFill>
        <p:spPr>
          <a:xfrm>
            <a:off x="2304777" y="2471501"/>
            <a:ext cx="2304097" cy="3257787"/>
          </a:xfrm>
          <a:prstGeom prst="rect">
            <a:avLst/>
          </a:prstGeom>
          <a:noFill/>
          <a:ln>
            <a:noFill/>
          </a:ln>
        </p:spPr>
      </p:pic>
      <p:pic>
        <p:nvPicPr>
          <p:cNvPr id="202" name="Google Shape;202;p17" descr="A picture containing text, toy, doll&#10;&#10;Description automatically generated"/>
          <p:cNvPicPr preferRelativeResize="0"/>
          <p:nvPr/>
        </p:nvPicPr>
        <p:blipFill rotWithShape="1">
          <a:blip r:embed="rId6">
            <a:alphaModFix/>
          </a:blip>
          <a:srcRect/>
          <a:stretch/>
        </p:blipFill>
        <p:spPr>
          <a:xfrm>
            <a:off x="4301329" y="2699208"/>
            <a:ext cx="2683922" cy="3794827"/>
          </a:xfrm>
          <a:prstGeom prst="rect">
            <a:avLst/>
          </a:prstGeom>
          <a:noFill/>
          <a:ln>
            <a:noFill/>
          </a:ln>
        </p:spPr>
      </p:pic>
      <p:pic>
        <p:nvPicPr>
          <p:cNvPr id="203" name="Google Shape;203;p17" descr="A picture containing icon&#10;&#10;Description automatically generated"/>
          <p:cNvPicPr preferRelativeResize="0"/>
          <p:nvPr/>
        </p:nvPicPr>
        <p:blipFill rotWithShape="1">
          <a:blip r:embed="rId7">
            <a:alphaModFix/>
          </a:blip>
          <a:srcRect/>
          <a:stretch/>
        </p:blipFill>
        <p:spPr>
          <a:xfrm>
            <a:off x="5232651" y="4378124"/>
            <a:ext cx="791244" cy="529266"/>
          </a:xfrm>
          <a:prstGeom prst="rect">
            <a:avLst/>
          </a:prstGeom>
          <a:noFill/>
          <a:ln>
            <a:noFill/>
          </a:ln>
        </p:spPr>
      </p:pic>
      <p:pic>
        <p:nvPicPr>
          <p:cNvPr id="204" name="Google Shape;204;p17" descr="A picture containing text, toy, doll&#10;&#10;Description automatically generated"/>
          <p:cNvPicPr preferRelativeResize="0"/>
          <p:nvPr/>
        </p:nvPicPr>
        <p:blipFill rotWithShape="1">
          <a:blip r:embed="rId8">
            <a:alphaModFix/>
          </a:blip>
          <a:srcRect/>
          <a:stretch/>
        </p:blipFill>
        <p:spPr>
          <a:xfrm>
            <a:off x="5920378" y="2699207"/>
            <a:ext cx="2683922" cy="3794827"/>
          </a:xfrm>
          <a:prstGeom prst="rect">
            <a:avLst/>
          </a:prstGeom>
          <a:noFill/>
          <a:ln>
            <a:noFill/>
          </a:ln>
        </p:spPr>
      </p:pic>
      <p:pic>
        <p:nvPicPr>
          <p:cNvPr id="205" name="Google Shape;205;p17" descr="A picture containing icon&#10;&#10;Description automatically generated"/>
          <p:cNvPicPr preferRelativeResize="0"/>
          <p:nvPr/>
        </p:nvPicPr>
        <p:blipFill rotWithShape="1">
          <a:blip r:embed="rId9">
            <a:alphaModFix/>
          </a:blip>
          <a:srcRect/>
          <a:stretch/>
        </p:blipFill>
        <p:spPr>
          <a:xfrm>
            <a:off x="6880619" y="3702051"/>
            <a:ext cx="757971" cy="1216025"/>
          </a:xfrm>
          <a:prstGeom prst="rect">
            <a:avLst/>
          </a:prstGeom>
          <a:noFill/>
          <a:ln>
            <a:noFill/>
          </a:ln>
        </p:spPr>
      </p:pic>
      <p:sp>
        <p:nvSpPr>
          <p:cNvPr id="206" name="Google Shape;206;p17"/>
          <p:cNvSpPr/>
          <p:nvPr/>
        </p:nvSpPr>
        <p:spPr>
          <a:xfrm>
            <a:off x="755650" y="5092700"/>
            <a:ext cx="7632700" cy="1216025"/>
          </a:xfrm>
          <a:prstGeom prst="roundRect">
            <a:avLst>
              <a:gd name="adj" fmla="val 16667"/>
            </a:avLst>
          </a:prstGeom>
          <a:solidFill>
            <a:srgbClr val="8D358B"/>
          </a:solidFill>
          <a:ln>
            <a:noFill/>
          </a:ln>
        </p:spPr>
        <p:txBody>
          <a:bodyPr spcFirstLastPara="1" wrap="square" lIns="108000" tIns="108000" rIns="108000" bIns="108000" anchor="ctr" anchorCtr="0">
            <a:noAutofit/>
          </a:bodyPr>
          <a:lstStyle/>
          <a:p>
            <a:pPr marL="0" marR="0" lvl="0" indent="0" algn="ctr" rtl="0">
              <a:spcBef>
                <a:spcPts val="0"/>
              </a:spcBef>
              <a:spcAft>
                <a:spcPts val="0"/>
              </a:spcAft>
              <a:buNone/>
            </a:pPr>
            <a:r>
              <a:rPr lang="en-GB" sz="1800" b="1" dirty="0">
                <a:solidFill>
                  <a:schemeClr val="lt1"/>
                </a:solidFill>
                <a:latin typeface="Arial"/>
                <a:ea typeface="Arial"/>
                <a:cs typeface="Arial"/>
                <a:sym typeface="Arial"/>
              </a:rPr>
              <a:t>As we get older, we might find that we like more privacy. We like to wear a swimming costume or swimming shorts at the pool or the beach. We like to go to the toilet in private and we might not want to take a bath with our brother or sister anymore.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
                                        </p:tgtEl>
                                        <p:attrNameLst>
                                          <p:attrName>style.visibility</p:attrName>
                                        </p:attrNameLst>
                                      </p:cBhvr>
                                      <p:to>
                                        <p:strVal val="visible"/>
                                      </p:to>
                                    </p:set>
                                    <p:animEffect transition="in" filter="fade">
                                      <p:cBhvr>
                                        <p:cTn id="17"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pSp>
        <p:nvGrpSpPr>
          <p:cNvPr id="211" name="Google Shape;211;p18"/>
          <p:cNvGrpSpPr/>
          <p:nvPr/>
        </p:nvGrpSpPr>
        <p:grpSpPr>
          <a:xfrm>
            <a:off x="2916238" y="4522788"/>
            <a:ext cx="1570037" cy="1570037"/>
            <a:chOff x="4788025" y="4522833"/>
            <a:chExt cx="1569992" cy="1569992"/>
          </a:xfrm>
        </p:grpSpPr>
        <p:sp>
          <p:nvSpPr>
            <p:cNvPr id="212" name="Google Shape;212;p18">
              <a:hlinkClick r:id="rId3" action="ppaction://hlinksldjump"/>
            </p:cNvPr>
            <p:cNvSpPr/>
            <p:nvPr/>
          </p:nvSpPr>
          <p:spPr>
            <a:xfrm>
              <a:off x="4788025" y="4522833"/>
              <a:ext cx="1569992" cy="1569992"/>
            </a:xfrm>
            <a:prstGeom prst="ellipse">
              <a:avLst/>
            </a:prstGeom>
            <a:solidFill>
              <a:schemeClr val="accent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600" b="1">
                <a:solidFill>
                  <a:schemeClr val="lt1"/>
                </a:solidFill>
                <a:latin typeface="Arial"/>
                <a:ea typeface="Arial"/>
                <a:cs typeface="Arial"/>
                <a:sym typeface="Arial"/>
              </a:endParaRPr>
            </a:p>
          </p:txBody>
        </p:sp>
        <p:sp>
          <p:nvSpPr>
            <p:cNvPr id="213" name="Google Shape;213;p18">
              <a:hlinkClick r:id="rId3" action="ppaction://hlinksldjump"/>
            </p:cNvPr>
            <p:cNvSpPr/>
            <p:nvPr/>
          </p:nvSpPr>
          <p:spPr>
            <a:xfrm>
              <a:off x="4788025" y="5184718"/>
              <a:ext cx="1569992"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600"/>
                <a:buFont typeface="Arial"/>
                <a:buNone/>
              </a:pPr>
              <a:r>
                <a:rPr lang="en-GB" sz="1600" b="1">
                  <a:solidFill>
                    <a:schemeClr val="lt1"/>
                  </a:solidFill>
                  <a:latin typeface="Arial"/>
                  <a:ea typeface="Arial"/>
                  <a:cs typeface="Arial"/>
                  <a:sym typeface="Arial"/>
                </a:rPr>
                <a:t>Consolidating</a:t>
              </a:r>
              <a:endParaRPr/>
            </a:p>
          </p:txBody>
        </p:sp>
      </p:grpSp>
      <p:grpSp>
        <p:nvGrpSpPr>
          <p:cNvPr id="214" name="Google Shape;214;p18"/>
          <p:cNvGrpSpPr/>
          <p:nvPr/>
        </p:nvGrpSpPr>
        <p:grpSpPr>
          <a:xfrm>
            <a:off x="4702175" y="4513263"/>
            <a:ext cx="1576388" cy="1570037"/>
            <a:chOff x="6574042" y="4512842"/>
            <a:chExt cx="1577281" cy="1569992"/>
          </a:xfrm>
        </p:grpSpPr>
        <p:sp>
          <p:nvSpPr>
            <p:cNvPr id="215" name="Google Shape;215;p18">
              <a:hlinkClick r:id="rId4" action="ppaction://hlinksldjump"/>
            </p:cNvPr>
            <p:cNvSpPr/>
            <p:nvPr/>
          </p:nvSpPr>
          <p:spPr>
            <a:xfrm>
              <a:off x="6574042" y="4512842"/>
              <a:ext cx="1569339" cy="1569992"/>
            </a:xfrm>
            <a:prstGeom prst="ellipse">
              <a:avLst/>
            </a:prstGeom>
            <a:solidFill>
              <a:schemeClr val="accent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600" b="1">
                <a:solidFill>
                  <a:schemeClr val="lt1"/>
                </a:solidFill>
                <a:latin typeface="Arial"/>
                <a:ea typeface="Arial"/>
                <a:cs typeface="Arial"/>
                <a:sym typeface="Arial"/>
              </a:endParaRPr>
            </a:p>
          </p:txBody>
        </p:sp>
        <p:sp>
          <p:nvSpPr>
            <p:cNvPr id="216" name="Google Shape;216;p18">
              <a:hlinkClick r:id="rId4" action="ppaction://hlinksldjump"/>
            </p:cNvPr>
            <p:cNvSpPr/>
            <p:nvPr/>
          </p:nvSpPr>
          <p:spPr>
            <a:xfrm>
              <a:off x="6581331" y="5184718"/>
              <a:ext cx="1569992"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600"/>
                <a:buFont typeface="Arial"/>
                <a:buNone/>
              </a:pPr>
              <a:r>
                <a:rPr lang="en-GB" sz="1600" b="1">
                  <a:solidFill>
                    <a:schemeClr val="lt1"/>
                  </a:solidFill>
                  <a:latin typeface="Arial"/>
                  <a:ea typeface="Arial"/>
                  <a:cs typeface="Arial"/>
                  <a:sym typeface="Arial"/>
                </a:rPr>
                <a:t>Reflecting </a:t>
              </a:r>
              <a:endParaRPr/>
            </a:p>
          </p:txBody>
        </p:sp>
      </p:grpSp>
      <p:pic>
        <p:nvPicPr>
          <p:cNvPr id="217" name="Google Shape;217;p18"/>
          <p:cNvPicPr preferRelativeResize="0"/>
          <p:nvPr/>
        </p:nvPicPr>
        <p:blipFill rotWithShape="1">
          <a:blip r:embed="rId5">
            <a:alphaModFix/>
          </a:blip>
          <a:srcRect/>
          <a:stretch/>
        </p:blipFill>
        <p:spPr>
          <a:xfrm>
            <a:off x="6927850" y="4945063"/>
            <a:ext cx="1460500" cy="1123950"/>
          </a:xfrm>
          <a:prstGeom prst="rect">
            <a:avLst/>
          </a:prstGeom>
          <a:noFill/>
          <a:ln>
            <a:noFill/>
          </a:ln>
        </p:spPr>
      </p:pic>
      <p:pic>
        <p:nvPicPr>
          <p:cNvPr id="218" name="Google Shape;218;p18"/>
          <p:cNvPicPr preferRelativeResize="0"/>
          <p:nvPr/>
        </p:nvPicPr>
        <p:blipFill rotWithShape="1">
          <a:blip r:embed="rId6">
            <a:alphaModFix/>
          </a:blip>
          <a:srcRect/>
          <a:stretch/>
        </p:blipFill>
        <p:spPr>
          <a:xfrm>
            <a:off x="755650" y="765175"/>
            <a:ext cx="1403350" cy="2087563"/>
          </a:xfrm>
          <a:prstGeom prst="rect">
            <a:avLst/>
          </a:prstGeom>
          <a:noFill/>
          <a:ln>
            <a:noFill/>
          </a:ln>
        </p:spPr>
      </p:pic>
      <p:pic>
        <p:nvPicPr>
          <p:cNvPr id="219" name="Google Shape;219;p18"/>
          <p:cNvPicPr preferRelativeResize="0"/>
          <p:nvPr/>
        </p:nvPicPr>
        <p:blipFill rotWithShape="1">
          <a:blip r:embed="rId7">
            <a:alphaModFix/>
          </a:blip>
          <a:srcRect/>
          <a:stretch/>
        </p:blipFill>
        <p:spPr>
          <a:xfrm>
            <a:off x="7440613" y="719138"/>
            <a:ext cx="947737" cy="1244600"/>
          </a:xfrm>
          <a:prstGeom prst="rect">
            <a:avLst/>
          </a:prstGeom>
          <a:noFill/>
          <a:ln>
            <a:noFill/>
          </a:ln>
        </p:spPr>
      </p:pic>
      <p:pic>
        <p:nvPicPr>
          <p:cNvPr id="220" name="Google Shape;220;p18"/>
          <p:cNvPicPr preferRelativeResize="0"/>
          <p:nvPr/>
        </p:nvPicPr>
        <p:blipFill rotWithShape="1">
          <a:blip r:embed="rId8">
            <a:alphaModFix/>
          </a:blip>
          <a:srcRect/>
          <a:stretch/>
        </p:blipFill>
        <p:spPr>
          <a:xfrm>
            <a:off x="755650" y="4794250"/>
            <a:ext cx="936625" cy="1274763"/>
          </a:xfrm>
          <a:prstGeom prst="rect">
            <a:avLst/>
          </a:prstGeom>
          <a:noFill/>
          <a:ln>
            <a:noFill/>
          </a:ln>
        </p:spPr>
      </p:pic>
      <p:pic>
        <p:nvPicPr>
          <p:cNvPr id="221" name="Google Shape;221;p18"/>
          <p:cNvPicPr preferRelativeResize="0"/>
          <p:nvPr/>
        </p:nvPicPr>
        <p:blipFill rotWithShape="1">
          <a:blip r:embed="rId9">
            <a:alphaModFix/>
          </a:blip>
          <a:srcRect/>
          <a:stretch/>
        </p:blipFill>
        <p:spPr>
          <a:xfrm>
            <a:off x="1703388" y="2684463"/>
            <a:ext cx="1174750" cy="1660525"/>
          </a:xfrm>
          <a:prstGeom prst="rect">
            <a:avLst/>
          </a:prstGeom>
          <a:noFill/>
          <a:ln>
            <a:noFill/>
          </a:ln>
        </p:spPr>
      </p:pic>
      <p:pic>
        <p:nvPicPr>
          <p:cNvPr id="222" name="Google Shape;222;p18"/>
          <p:cNvPicPr preferRelativeResize="0"/>
          <p:nvPr/>
        </p:nvPicPr>
        <p:blipFill rotWithShape="1">
          <a:blip r:embed="rId10">
            <a:alphaModFix/>
          </a:blip>
          <a:srcRect/>
          <a:stretch/>
        </p:blipFill>
        <p:spPr>
          <a:xfrm>
            <a:off x="6443663" y="2573338"/>
            <a:ext cx="800100" cy="1660525"/>
          </a:xfrm>
          <a:prstGeom prst="rect">
            <a:avLst/>
          </a:prstGeom>
          <a:noFill/>
          <a:ln>
            <a:noFill/>
          </a:ln>
        </p:spPr>
      </p:pic>
      <p:pic>
        <p:nvPicPr>
          <p:cNvPr id="223" name="Google Shape;223;p18" descr="A picture containing text, doll, toy, sushi&#10;&#10;Description automatically generated"/>
          <p:cNvPicPr preferRelativeResize="0"/>
          <p:nvPr/>
        </p:nvPicPr>
        <p:blipFill rotWithShape="1">
          <a:blip r:embed="rId11">
            <a:alphaModFix/>
          </a:blip>
          <a:srcRect/>
          <a:stretch/>
        </p:blipFill>
        <p:spPr>
          <a:xfrm>
            <a:off x="2700338" y="800173"/>
            <a:ext cx="3684666" cy="24447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additive="base">
                                        <p:cTn id="7" dur="500"/>
                                        <p:tgtEl>
                                          <p:spTgt spid="211"/>
                                        </p:tgtEl>
                                        <p:attrNameLst>
                                          <p:attrName>ppt_w</p:attrName>
                                        </p:attrNameLst>
                                      </p:cBhvr>
                                      <p:tavLst>
                                        <p:tav tm="0">
                                          <p:val>
                                            <p:strVal val="0"/>
                                          </p:val>
                                        </p:tav>
                                        <p:tav tm="100000">
                                          <p:val>
                                            <p:strVal val="#ppt_w"/>
                                          </p:val>
                                        </p:tav>
                                      </p:tavLst>
                                    </p:anim>
                                    <p:anim calcmode="lin" valueType="num">
                                      <p:cBhvr additive="base">
                                        <p:cTn id="8" dur="500"/>
                                        <p:tgtEl>
                                          <p:spTgt spid="21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4"/>
                                        </p:tgtEl>
                                        <p:attrNameLst>
                                          <p:attrName>style.visibility</p:attrName>
                                        </p:attrNameLst>
                                      </p:cBhvr>
                                      <p:to>
                                        <p:strVal val="visible"/>
                                      </p:to>
                                    </p:set>
                                    <p:anim calcmode="lin" valueType="num">
                                      <p:cBhvr additive="base">
                                        <p:cTn id="11" dur="500"/>
                                        <p:tgtEl>
                                          <p:spTgt spid="214"/>
                                        </p:tgtEl>
                                        <p:attrNameLst>
                                          <p:attrName>ppt_w</p:attrName>
                                        </p:attrNameLst>
                                      </p:cBhvr>
                                      <p:tavLst>
                                        <p:tav tm="0">
                                          <p:val>
                                            <p:strVal val="0"/>
                                          </p:val>
                                        </p:tav>
                                        <p:tav tm="100000">
                                          <p:val>
                                            <p:strVal val="#ppt_w"/>
                                          </p:val>
                                        </p:tav>
                                      </p:tavLst>
                                    </p:anim>
                                    <p:anim calcmode="lin" valueType="num">
                                      <p:cBhvr additive="base">
                                        <p:cTn id="12" dur="500"/>
                                        <p:tgtEl>
                                          <p:spTgt spid="21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9"/>
          <p:cNvSpPr>
            <a:spLocks noGrp="1"/>
          </p:cNvSpPr>
          <p:nvPr>
            <p:ph type="title"/>
          </p:nvPr>
        </p:nvSpPr>
        <p:spPr>
          <a:xfrm>
            <a:off x="457200" y="436563"/>
            <a:ext cx="8220075" cy="5584825"/>
          </a:xfrm>
          <a:prstGeom prst="roundRect">
            <a:avLst>
              <a:gd name="adj" fmla="val 2204"/>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5400">
                <a:latin typeface="Arial"/>
                <a:ea typeface="Arial"/>
                <a:cs typeface="Arial"/>
                <a:sym typeface="Arial"/>
              </a:rPr>
              <a:t>Consolidating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0"/>
          <p:cNvSpPr>
            <a:spLocks noGrp="1"/>
          </p:cNvSpPr>
          <p:nvPr>
            <p:ph type="title"/>
          </p:nvPr>
        </p:nvSpPr>
        <p:spPr>
          <a:xfrm>
            <a:off x="457200" y="479425"/>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a:latin typeface="Arial"/>
                <a:ea typeface="Arial"/>
                <a:cs typeface="Arial"/>
                <a:sym typeface="Arial"/>
              </a:rPr>
              <a:t>At the Pool </a:t>
            </a:r>
            <a:endParaRPr/>
          </a:p>
        </p:txBody>
      </p:sp>
      <p:sp>
        <p:nvSpPr>
          <p:cNvPr id="234" name="Google Shape;234;p20"/>
          <p:cNvSpPr/>
          <p:nvPr/>
        </p:nvSpPr>
        <p:spPr>
          <a:xfrm>
            <a:off x="755650" y="1401763"/>
            <a:ext cx="7632700" cy="12001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On your activity sheet, there is a boy and a girl who want to get ready to go swimming. Label the body parts by writing the correct words in the boxes. Then, design their swimming costumes so they are ready for a swim at the pool.</a:t>
            </a:r>
            <a:endParaRPr dirty="0"/>
          </a:p>
        </p:txBody>
      </p:sp>
      <p:pic>
        <p:nvPicPr>
          <p:cNvPr id="235" name="Google Shape;235;p20"/>
          <p:cNvPicPr preferRelativeResize="0"/>
          <p:nvPr/>
        </p:nvPicPr>
        <p:blipFill rotWithShape="1">
          <a:blip r:embed="rId3">
            <a:alphaModFix/>
          </a:blip>
          <a:srcRect/>
          <a:stretch/>
        </p:blipFill>
        <p:spPr>
          <a:xfrm>
            <a:off x="1009650" y="2565400"/>
            <a:ext cx="1644650" cy="3692525"/>
          </a:xfrm>
          <a:prstGeom prst="rect">
            <a:avLst/>
          </a:prstGeom>
          <a:noFill/>
          <a:ln>
            <a:noFill/>
          </a:ln>
        </p:spPr>
      </p:pic>
      <p:pic>
        <p:nvPicPr>
          <p:cNvPr id="236" name="Google Shape;236;p20"/>
          <p:cNvPicPr preferRelativeResize="0"/>
          <p:nvPr/>
        </p:nvPicPr>
        <p:blipFill rotWithShape="1">
          <a:blip r:embed="rId4">
            <a:alphaModFix/>
          </a:blip>
          <a:srcRect/>
          <a:stretch/>
        </p:blipFill>
        <p:spPr>
          <a:xfrm>
            <a:off x="6553200" y="2565400"/>
            <a:ext cx="1619250" cy="3673475"/>
          </a:xfrm>
          <a:prstGeom prst="rect">
            <a:avLst/>
          </a:prstGeom>
          <a:noFill/>
          <a:ln>
            <a:noFill/>
          </a:ln>
        </p:spPr>
      </p:pic>
      <p:pic>
        <p:nvPicPr>
          <p:cNvPr id="237" name="Google Shape;237;p20"/>
          <p:cNvPicPr preferRelativeResize="0"/>
          <p:nvPr/>
        </p:nvPicPr>
        <p:blipFill rotWithShape="1">
          <a:blip r:embed="rId5">
            <a:alphaModFix/>
          </a:blip>
          <a:srcRect/>
          <a:stretch/>
        </p:blipFill>
        <p:spPr>
          <a:xfrm>
            <a:off x="3284538" y="3068638"/>
            <a:ext cx="944562" cy="1516062"/>
          </a:xfrm>
          <a:prstGeom prst="rect">
            <a:avLst/>
          </a:prstGeom>
          <a:noFill/>
          <a:ln>
            <a:noFill/>
          </a:ln>
        </p:spPr>
      </p:pic>
      <p:pic>
        <p:nvPicPr>
          <p:cNvPr id="238" name="Google Shape;238;p20"/>
          <p:cNvPicPr preferRelativeResize="0"/>
          <p:nvPr/>
        </p:nvPicPr>
        <p:blipFill rotWithShape="1">
          <a:blip r:embed="rId6">
            <a:alphaModFix/>
          </a:blip>
          <a:srcRect/>
          <a:stretch/>
        </p:blipFill>
        <p:spPr>
          <a:xfrm>
            <a:off x="4762500" y="4584700"/>
            <a:ext cx="1258888" cy="841375"/>
          </a:xfrm>
          <a:prstGeom prst="rect">
            <a:avLst/>
          </a:prstGeom>
          <a:noFill/>
          <a:ln>
            <a:noFill/>
          </a:ln>
        </p:spPr>
      </p:pic>
      <p:pic>
        <p:nvPicPr>
          <p:cNvPr id="239" name="Google Shape;239;p20"/>
          <p:cNvPicPr preferRelativeResize="0"/>
          <p:nvPr/>
        </p:nvPicPr>
        <p:blipFill rotWithShape="1">
          <a:blip r:embed="rId7">
            <a:alphaModFix/>
          </a:blip>
          <a:srcRect/>
          <a:stretch/>
        </p:blipFill>
        <p:spPr>
          <a:xfrm>
            <a:off x="7740650" y="542925"/>
            <a:ext cx="863600" cy="8651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35"/>
                                        </p:tgtEl>
                                        <p:attrNameLst>
                                          <p:attrName>style.visibility</p:attrName>
                                        </p:attrNameLst>
                                      </p:cBhvr>
                                      <p:to>
                                        <p:strVal val="visible"/>
                                      </p:to>
                                    </p:set>
                                    <p:animEffect transition="in" filter="fade">
                                      <p:cBhvr>
                                        <p:cTn id="9" dur="500"/>
                                        <p:tgtEl>
                                          <p:spTgt spid="23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36"/>
                                        </p:tgtEl>
                                        <p:attrNameLst>
                                          <p:attrName>style.visibility</p:attrName>
                                        </p:attrNameLst>
                                      </p:cBhvr>
                                      <p:to>
                                        <p:strVal val="visible"/>
                                      </p:to>
                                    </p:set>
                                    <p:animEffect transition="in" filter="fade">
                                      <p:cBhvr>
                                        <p:cTn id="13" dur="500"/>
                                        <p:tgtEl>
                                          <p:spTgt spid="236"/>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38"/>
                                        </p:tgtEl>
                                        <p:attrNameLst>
                                          <p:attrName>style.visibility</p:attrName>
                                        </p:attrNameLst>
                                      </p:cBhvr>
                                      <p:to>
                                        <p:strVal val="visible"/>
                                      </p:to>
                                    </p:set>
                                    <p:animEffect transition="in" filter="fade">
                                      <p:cBhvr>
                                        <p:cTn id="17" dur="500"/>
                                        <p:tgtEl>
                                          <p:spTgt spid="238"/>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37"/>
                                        </p:tgtEl>
                                        <p:attrNameLst>
                                          <p:attrName>style.visibility</p:attrName>
                                        </p:attrNameLst>
                                      </p:cBhvr>
                                      <p:to>
                                        <p:strVal val="visible"/>
                                      </p:to>
                                    </p:set>
                                    <p:animEffect transition="in" filter="fade">
                                      <p:cBhvr>
                                        <p:cTn id="21"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3">
            <a:hlinkClick r:id="rId3"/>
          </p:cNvPr>
          <p:cNvSpPr/>
          <p:nvPr/>
        </p:nvSpPr>
        <p:spPr>
          <a:xfrm>
            <a:off x="3923928" y="5373216"/>
            <a:ext cx="1368152" cy="93610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1"/>
          <p:cNvSpPr>
            <a:spLocks noGrp="1"/>
          </p:cNvSpPr>
          <p:nvPr>
            <p:ph type="title"/>
          </p:nvPr>
        </p:nvSpPr>
        <p:spPr>
          <a:xfrm>
            <a:off x="457200" y="436563"/>
            <a:ext cx="8220075" cy="5584825"/>
          </a:xfrm>
          <a:prstGeom prst="roundRect">
            <a:avLst>
              <a:gd name="adj" fmla="val 2204"/>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5400">
                <a:latin typeface="Arial"/>
                <a:ea typeface="Arial"/>
                <a:cs typeface="Arial"/>
                <a:sym typeface="Arial"/>
              </a:rPr>
              <a:t>Reflecting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2"/>
          <p:cNvSpPr>
            <a:spLocks noGrp="1"/>
          </p:cNvSpPr>
          <p:nvPr>
            <p:ph type="title"/>
          </p:nvPr>
        </p:nvSpPr>
        <p:spPr>
          <a:xfrm>
            <a:off x="457200" y="479425"/>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a:latin typeface="Arial"/>
                <a:ea typeface="Arial"/>
                <a:cs typeface="Arial"/>
                <a:sym typeface="Arial"/>
              </a:rPr>
              <a:t>Males and Females</a:t>
            </a:r>
            <a:endParaRPr/>
          </a:p>
        </p:txBody>
      </p:sp>
      <p:sp>
        <p:nvSpPr>
          <p:cNvPr id="250" name="Google Shape;250;p22"/>
          <p:cNvSpPr/>
          <p:nvPr/>
        </p:nvSpPr>
        <p:spPr>
          <a:xfrm>
            <a:off x="755650" y="1401763"/>
            <a:ext cx="7632700" cy="9223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It isn’t just humans who have different male and female bodies. Look at these animals and spot the differences. Do you think there might also be differences we can’t see in the pictures?</a:t>
            </a:r>
            <a:endParaRPr dirty="0"/>
          </a:p>
        </p:txBody>
      </p:sp>
      <p:pic>
        <p:nvPicPr>
          <p:cNvPr id="251" name="Google Shape;251;p22"/>
          <p:cNvPicPr preferRelativeResize="0"/>
          <p:nvPr/>
        </p:nvPicPr>
        <p:blipFill rotWithShape="1">
          <a:blip r:embed="rId3">
            <a:alphaModFix/>
          </a:blip>
          <a:srcRect/>
          <a:stretch/>
        </p:blipFill>
        <p:spPr>
          <a:xfrm>
            <a:off x="971600" y="2492218"/>
            <a:ext cx="2863503" cy="1927357"/>
          </a:xfrm>
          <a:prstGeom prst="roundRect">
            <a:avLst>
              <a:gd name="adj" fmla="val 16667"/>
            </a:avLst>
          </a:prstGeom>
          <a:noFill/>
          <a:ln w="57150" cap="flat" cmpd="sng">
            <a:solidFill>
              <a:srgbClr val="F08115"/>
            </a:solidFill>
            <a:prstDash val="solid"/>
            <a:round/>
            <a:headEnd type="none" w="sm" len="sm"/>
            <a:tailEnd type="none" w="sm" len="sm"/>
          </a:ln>
        </p:spPr>
      </p:pic>
      <p:pic>
        <p:nvPicPr>
          <p:cNvPr id="252" name="Google Shape;252;p22"/>
          <p:cNvPicPr preferRelativeResize="0"/>
          <p:nvPr/>
        </p:nvPicPr>
        <p:blipFill rotWithShape="1">
          <a:blip r:embed="rId4">
            <a:alphaModFix/>
          </a:blip>
          <a:srcRect/>
          <a:stretch/>
        </p:blipFill>
        <p:spPr>
          <a:xfrm>
            <a:off x="5292080" y="2492218"/>
            <a:ext cx="2894360" cy="1929573"/>
          </a:xfrm>
          <a:prstGeom prst="roundRect">
            <a:avLst>
              <a:gd name="adj" fmla="val 16667"/>
            </a:avLst>
          </a:prstGeom>
          <a:noFill/>
          <a:ln w="57150" cap="flat" cmpd="sng">
            <a:solidFill>
              <a:srgbClr val="8D358B"/>
            </a:solidFill>
            <a:prstDash val="solid"/>
            <a:round/>
            <a:headEnd type="none" w="sm" len="sm"/>
            <a:tailEnd type="none" w="sm" len="sm"/>
          </a:ln>
        </p:spPr>
      </p:pic>
      <p:pic>
        <p:nvPicPr>
          <p:cNvPr id="253" name="Google Shape;253;p22"/>
          <p:cNvPicPr preferRelativeResize="0"/>
          <p:nvPr/>
        </p:nvPicPr>
        <p:blipFill rotWithShape="1">
          <a:blip r:embed="rId5">
            <a:alphaModFix/>
          </a:blip>
          <a:srcRect/>
          <a:stretch/>
        </p:blipFill>
        <p:spPr>
          <a:xfrm>
            <a:off x="3123294" y="4293096"/>
            <a:ext cx="2897411" cy="1928985"/>
          </a:xfrm>
          <a:prstGeom prst="roundRect">
            <a:avLst>
              <a:gd name="adj" fmla="val 16667"/>
            </a:avLst>
          </a:prstGeom>
          <a:noFill/>
          <a:ln w="57150" cap="flat" cmpd="sng">
            <a:solidFill>
              <a:srgbClr val="2DB6BC"/>
            </a:solidFill>
            <a:prstDash val="solid"/>
            <a:round/>
            <a:headEnd type="none" w="sm" len="sm"/>
            <a:tailEnd type="none" w="sm" len="sm"/>
          </a:ln>
        </p:spPr>
      </p:pic>
      <p:pic>
        <p:nvPicPr>
          <p:cNvPr id="254" name="Google Shape;254;p22"/>
          <p:cNvPicPr preferRelativeResize="0"/>
          <p:nvPr/>
        </p:nvPicPr>
        <p:blipFill rotWithShape="1">
          <a:blip r:embed="rId6">
            <a:alphaModFix/>
          </a:blip>
          <a:srcRect/>
          <a:stretch/>
        </p:blipFill>
        <p:spPr>
          <a:xfrm>
            <a:off x="7740650" y="542925"/>
            <a:ext cx="863600" cy="8651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51"/>
                                        </p:tgtEl>
                                        <p:attrNameLst>
                                          <p:attrName>style.visibility</p:attrName>
                                        </p:attrNameLst>
                                      </p:cBhvr>
                                      <p:to>
                                        <p:strVal val="visible"/>
                                      </p:to>
                                    </p:set>
                                    <p:animEffect transition="in" filter="fade">
                                      <p:cBhvr>
                                        <p:cTn id="9" dur="500"/>
                                        <p:tgtEl>
                                          <p:spTgt spid="25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52"/>
                                        </p:tgtEl>
                                        <p:attrNameLst>
                                          <p:attrName>style.visibility</p:attrName>
                                        </p:attrNameLst>
                                      </p:cBhvr>
                                      <p:to>
                                        <p:strVal val="visible"/>
                                      </p:to>
                                    </p:set>
                                    <p:animEffect transition="in" filter="fade">
                                      <p:cBhvr>
                                        <p:cTn id="13" dur="500"/>
                                        <p:tgtEl>
                                          <p:spTgt spid="25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53"/>
                                        </p:tgtEl>
                                        <p:attrNameLst>
                                          <p:attrName>style.visibility</p:attrName>
                                        </p:attrNameLst>
                                      </p:cBhvr>
                                      <p:to>
                                        <p:strVal val="visible"/>
                                      </p:to>
                                    </p:set>
                                    <p:animEffect transition="in" filter="fade">
                                      <p:cBhvr>
                                        <p:cTn id="17"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3"/>
          <p:cNvSpPr>
            <a:spLocks noGrp="1"/>
          </p:cNvSpPr>
          <p:nvPr>
            <p:ph type="title"/>
          </p:nvPr>
        </p:nvSpPr>
        <p:spPr>
          <a:xfrm>
            <a:off x="457200" y="436563"/>
            <a:ext cx="8220075" cy="5584825"/>
          </a:xfrm>
          <a:prstGeom prst="roundRect">
            <a:avLst>
              <a:gd name="adj" fmla="val 2204"/>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5400">
                <a:latin typeface="Arial"/>
                <a:ea typeface="Arial"/>
                <a:cs typeface="Arial"/>
                <a:sym typeface="Arial"/>
              </a:rPr>
              <a:t>The Big Questions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24"/>
          <p:cNvPicPr preferRelativeResize="0"/>
          <p:nvPr/>
        </p:nvPicPr>
        <p:blipFill rotWithShape="1">
          <a:blip r:embed="rId3">
            <a:alphaModFix/>
          </a:blip>
          <a:srcRect/>
          <a:stretch/>
        </p:blipFill>
        <p:spPr>
          <a:xfrm>
            <a:off x="7740650" y="542925"/>
            <a:ext cx="863600" cy="865188"/>
          </a:xfrm>
          <a:prstGeom prst="rect">
            <a:avLst/>
          </a:prstGeom>
          <a:noFill/>
          <a:ln>
            <a:noFill/>
          </a:ln>
        </p:spPr>
      </p:pic>
      <p:sp>
        <p:nvSpPr>
          <p:cNvPr id="265" name="Google Shape;265;p24"/>
          <p:cNvSpPr/>
          <p:nvPr/>
        </p:nvSpPr>
        <p:spPr>
          <a:xfrm>
            <a:off x="535703" y="1146175"/>
            <a:ext cx="2282825" cy="2282825"/>
          </a:xfrm>
          <a:prstGeom prst="ellipse">
            <a:avLst/>
          </a:prstGeom>
          <a:solidFill>
            <a:srgbClr val="8D35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What are the main parts of our bodies?</a:t>
            </a:r>
            <a:endParaRPr/>
          </a:p>
        </p:txBody>
      </p:sp>
      <p:sp>
        <p:nvSpPr>
          <p:cNvPr id="266" name="Google Shape;266;p24"/>
          <p:cNvSpPr/>
          <p:nvPr/>
        </p:nvSpPr>
        <p:spPr>
          <a:xfrm>
            <a:off x="6325474" y="1471613"/>
            <a:ext cx="2278063" cy="2278062"/>
          </a:xfrm>
          <a:prstGeom prst="ellipse">
            <a:avLst/>
          </a:prstGeom>
          <a:solidFill>
            <a:srgbClr val="00A7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Which body parts are private?</a:t>
            </a:r>
            <a:endParaRPr/>
          </a:p>
        </p:txBody>
      </p:sp>
      <p:sp>
        <p:nvSpPr>
          <p:cNvPr id="267" name="Google Shape;267;p24"/>
          <p:cNvSpPr>
            <a:spLocks noGrp="1"/>
          </p:cNvSpPr>
          <p:nvPr>
            <p:ph type="title"/>
          </p:nvPr>
        </p:nvSpPr>
        <p:spPr>
          <a:xfrm>
            <a:off x="457200" y="479425"/>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a:latin typeface="Arial"/>
                <a:ea typeface="Arial"/>
                <a:cs typeface="Arial"/>
                <a:sym typeface="Arial"/>
              </a:rPr>
              <a:t>The Big Questions</a:t>
            </a:r>
            <a:endParaRPr/>
          </a:p>
        </p:txBody>
      </p:sp>
      <p:pic>
        <p:nvPicPr>
          <p:cNvPr id="268" name="Google Shape;268;p24" descr="A picture containing clipart&#10;&#10;Description automatically generated"/>
          <p:cNvPicPr preferRelativeResize="0"/>
          <p:nvPr/>
        </p:nvPicPr>
        <p:blipFill rotWithShape="1">
          <a:blip r:embed="rId4">
            <a:alphaModFix/>
          </a:blip>
          <a:srcRect/>
          <a:stretch/>
        </p:blipFill>
        <p:spPr>
          <a:xfrm>
            <a:off x="4995415" y="1844824"/>
            <a:ext cx="1475465" cy="4437112"/>
          </a:xfrm>
          <a:prstGeom prst="rect">
            <a:avLst/>
          </a:prstGeom>
          <a:noFill/>
          <a:ln>
            <a:noFill/>
          </a:ln>
        </p:spPr>
      </p:pic>
      <p:pic>
        <p:nvPicPr>
          <p:cNvPr id="269" name="Google Shape;269;p24" descr="A cartoon of a person in a wheelchair&#10;&#10;Description automatically generated with low confidence"/>
          <p:cNvPicPr preferRelativeResize="0"/>
          <p:nvPr/>
        </p:nvPicPr>
        <p:blipFill rotWithShape="1">
          <a:blip r:embed="rId5">
            <a:alphaModFix/>
          </a:blip>
          <a:srcRect/>
          <a:stretch/>
        </p:blipFill>
        <p:spPr>
          <a:xfrm>
            <a:off x="1763688" y="1941463"/>
            <a:ext cx="3007544" cy="44371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500"/>
                                        <p:tgtEl>
                                          <p:spTgt spid="265"/>
                                        </p:tgtEl>
                                      </p:cBhvr>
                                    </p:animEffect>
                                  </p:childTnLst>
                                </p:cTn>
                              </p:par>
                              <p:par>
                                <p:cTn id="8" presetID="10" presetClass="entr" presetSubtype="0" fill="hold" nodeType="withEffect">
                                  <p:stCondLst>
                                    <p:cond delay="0"/>
                                  </p:stCondLst>
                                  <p:childTnLst>
                                    <p:set>
                                      <p:cBhvr>
                                        <p:cTn id="9" dur="1" fill="hold">
                                          <p:stCondLst>
                                            <p:cond delay="0"/>
                                          </p:stCondLst>
                                        </p:cTn>
                                        <p:tgtEl>
                                          <p:spTgt spid="266"/>
                                        </p:tgtEl>
                                        <p:attrNameLst>
                                          <p:attrName>style.visibility</p:attrName>
                                        </p:attrNameLst>
                                      </p:cBhvr>
                                      <p:to>
                                        <p:strVal val="visible"/>
                                      </p:to>
                                    </p:set>
                                    <p:animEffect transition="in" filter="fade">
                                      <p:cBhvr>
                                        <p:cTn id="10" dur="5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5"/>
          <p:cNvSpPr/>
          <p:nvPr/>
        </p:nvSpPr>
        <p:spPr>
          <a:xfrm>
            <a:off x="503238" y="2930525"/>
            <a:ext cx="8137525" cy="3414713"/>
          </a:xfrm>
          <a:prstGeom prst="roundRect">
            <a:avLst>
              <a:gd name="adj" fmla="val 6409"/>
            </a:avLst>
          </a:prstGeom>
          <a:solidFill>
            <a:srgbClr val="FFF9E7"/>
          </a:solidFill>
          <a:ln w="25400" cap="rnd" cmpd="sng">
            <a:solidFill>
              <a:srgbClr val="FEFBD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sp>
        <p:nvSpPr>
          <p:cNvPr id="275" name="Google Shape;275;p25"/>
          <p:cNvSpPr/>
          <p:nvPr/>
        </p:nvSpPr>
        <p:spPr>
          <a:xfrm>
            <a:off x="503238" y="512763"/>
            <a:ext cx="8137525" cy="2192337"/>
          </a:xfrm>
          <a:prstGeom prst="roundRect">
            <a:avLst>
              <a:gd name="adj" fmla="val 6409"/>
            </a:avLst>
          </a:prstGeom>
          <a:solidFill>
            <a:srgbClr val="FFF9E7"/>
          </a:solidFill>
          <a:ln w="25400" cap="rnd" cmpd="sng">
            <a:solidFill>
              <a:srgbClr val="FEFBD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sp>
        <p:nvSpPr>
          <p:cNvPr id="276" name="Google Shape;276;p25"/>
          <p:cNvSpPr txBox="1"/>
          <p:nvPr/>
        </p:nvSpPr>
        <p:spPr>
          <a:xfrm>
            <a:off x="628650" y="3071813"/>
            <a:ext cx="7886700" cy="539750"/>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3600"/>
              <a:buFont typeface="Arial"/>
              <a:buNone/>
            </a:pPr>
            <a:r>
              <a:rPr lang="en-GB" sz="3600" b="1">
                <a:solidFill>
                  <a:schemeClr val="dk1"/>
                </a:solidFill>
                <a:latin typeface="Arial"/>
                <a:ea typeface="Arial"/>
                <a:cs typeface="Arial"/>
                <a:sym typeface="Arial"/>
              </a:rPr>
              <a:t>Success Criteria</a:t>
            </a:r>
            <a:endParaRPr/>
          </a:p>
        </p:txBody>
      </p:sp>
      <p:sp>
        <p:nvSpPr>
          <p:cNvPr id="277" name="Google Shape;277;p25"/>
          <p:cNvSpPr txBox="1"/>
          <p:nvPr/>
        </p:nvSpPr>
        <p:spPr>
          <a:xfrm>
            <a:off x="628650" y="735013"/>
            <a:ext cx="7886700" cy="539750"/>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3600"/>
              <a:buFont typeface="Arial"/>
              <a:buNone/>
            </a:pPr>
            <a:r>
              <a:rPr lang="en-GB" sz="3600" b="1" dirty="0">
                <a:solidFill>
                  <a:schemeClr val="dk1"/>
                </a:solidFill>
              </a:rPr>
              <a:t>LI</a:t>
            </a:r>
            <a:endParaRPr dirty="0"/>
          </a:p>
        </p:txBody>
      </p:sp>
      <p:sp>
        <p:nvSpPr>
          <p:cNvPr id="278" name="Google Shape;278;p25"/>
          <p:cNvSpPr>
            <a:spLocks noGrp="1"/>
          </p:cNvSpPr>
          <p:nvPr>
            <p:ph type="body" idx="1"/>
          </p:nvPr>
        </p:nvSpPr>
        <p:spPr>
          <a:xfrm>
            <a:off x="628650" y="1127125"/>
            <a:ext cx="7886700" cy="1409700"/>
          </a:xfrm>
          <a:prstGeom prst="roundRect">
            <a:avLst>
              <a:gd name="adj" fmla="val 2583"/>
            </a:avLst>
          </a:prstGeom>
          <a:noFill/>
          <a:ln>
            <a:noFill/>
          </a:ln>
        </p:spPr>
        <p:txBody>
          <a:bodyPr spcFirstLastPara="1" wrap="square" lIns="252000" tIns="252000" rIns="252000" bIns="252000" anchor="t" anchorCtr="0">
            <a:normAutofit/>
          </a:bodyPr>
          <a:lstStyle/>
          <a:p>
            <a:pPr marL="228600" lvl="0" indent="-228600" algn="l" rtl="0">
              <a:lnSpc>
                <a:spcPct val="90000"/>
              </a:lnSpc>
              <a:spcBef>
                <a:spcPts val="0"/>
              </a:spcBef>
              <a:spcAft>
                <a:spcPts val="0"/>
              </a:spcAft>
              <a:buClr>
                <a:srgbClr val="1C1C1C"/>
              </a:buClr>
              <a:buSzPts val="1800"/>
              <a:buChar char="•"/>
            </a:pPr>
            <a:r>
              <a:rPr lang="en-GB" dirty="0"/>
              <a:t>I can name the main parts of the body.</a:t>
            </a:r>
            <a:endParaRPr dirty="0"/>
          </a:p>
        </p:txBody>
      </p:sp>
      <p:sp>
        <p:nvSpPr>
          <p:cNvPr id="279" name="Google Shape;279;p25"/>
          <p:cNvSpPr txBox="1"/>
          <p:nvPr/>
        </p:nvSpPr>
        <p:spPr>
          <a:xfrm>
            <a:off x="503237" y="3467100"/>
            <a:ext cx="8137525" cy="1618084"/>
          </a:xfrm>
          <a:prstGeom prst="rect">
            <a:avLst/>
          </a:prstGeom>
          <a:noFill/>
          <a:ln>
            <a:noFill/>
          </a:ln>
        </p:spPr>
        <p:txBody>
          <a:bodyPr spcFirstLastPara="1" wrap="square" lIns="180000" tIns="252000" rIns="252000" bIns="180000" anchor="t" anchorCtr="0">
            <a:noAutofit/>
          </a:bodyPr>
          <a:lstStyle/>
          <a:p>
            <a:pPr marL="228600" marR="0" lvl="0" indent="-228600" algn="l" rtl="0">
              <a:lnSpc>
                <a:spcPct val="90000"/>
              </a:lnSpc>
              <a:spcBef>
                <a:spcPts val="0"/>
              </a:spcBef>
              <a:spcAft>
                <a:spcPts val="0"/>
              </a:spcAft>
              <a:buClr>
                <a:srgbClr val="1C1C1C"/>
              </a:buClr>
              <a:buSzPts val="1800"/>
              <a:buFont typeface="Arial"/>
              <a:buChar char="•"/>
            </a:pPr>
            <a:r>
              <a:rPr lang="en-GB" sz="1800" dirty="0">
                <a:solidFill>
                  <a:srgbClr val="1C1C1C"/>
                </a:solidFill>
                <a:latin typeface="Arial"/>
                <a:ea typeface="Arial"/>
                <a:cs typeface="Arial"/>
                <a:sym typeface="Arial"/>
              </a:rPr>
              <a:t>I can use the scientific names for parts of the body.</a:t>
            </a:r>
            <a:endParaRPr dirty="0"/>
          </a:p>
          <a:p>
            <a:pPr marL="228600" marR="0" lvl="0" indent="-228600" algn="l" rtl="0">
              <a:lnSpc>
                <a:spcPct val="90000"/>
              </a:lnSpc>
              <a:spcBef>
                <a:spcPts val="1000"/>
              </a:spcBef>
              <a:spcAft>
                <a:spcPts val="0"/>
              </a:spcAft>
              <a:buClr>
                <a:srgbClr val="1C1C1C"/>
              </a:buClr>
              <a:buSzPts val="1800"/>
              <a:buFont typeface="Arial"/>
              <a:buChar char="•"/>
            </a:pPr>
            <a:r>
              <a:rPr lang="en-GB" sz="1800" dirty="0">
                <a:solidFill>
                  <a:srgbClr val="1C1C1C"/>
                </a:solidFill>
                <a:latin typeface="Arial"/>
                <a:ea typeface="Arial"/>
                <a:cs typeface="Arial"/>
                <a:sym typeface="Arial"/>
              </a:rPr>
              <a:t>I can name similarities and differences between different people’s bodies.</a:t>
            </a:r>
            <a:endParaRPr dirty="0"/>
          </a:p>
          <a:p>
            <a:pPr marL="228600" marR="0" lvl="0" indent="-228600" algn="l" rtl="0">
              <a:lnSpc>
                <a:spcPct val="90000"/>
              </a:lnSpc>
              <a:spcBef>
                <a:spcPts val="1000"/>
              </a:spcBef>
              <a:spcAft>
                <a:spcPts val="0"/>
              </a:spcAft>
              <a:buClr>
                <a:srgbClr val="1C1C1C"/>
              </a:buClr>
              <a:buSzPts val="1800"/>
              <a:buFont typeface="Arial"/>
              <a:buChar char="•"/>
            </a:pPr>
            <a:r>
              <a:rPr lang="en-GB" sz="1800" dirty="0">
                <a:solidFill>
                  <a:srgbClr val="1C1C1C"/>
                </a:solidFill>
                <a:latin typeface="Arial"/>
                <a:ea typeface="Arial"/>
                <a:cs typeface="Arial"/>
                <a:sym typeface="Arial"/>
              </a:rPr>
              <a:t>I can identify private body parts. </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6">
            <a:hlinkClick r:id="rId3"/>
          </p:cNvPr>
          <p:cNvSpPr/>
          <p:nvPr/>
        </p:nvSpPr>
        <p:spPr>
          <a:xfrm>
            <a:off x="3851920" y="2996952"/>
            <a:ext cx="1512168" cy="86409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85" name="Google Shape;285;p26" descr="A screenshot of a cell phone&#10;&#10;Description automatically generated"/>
          <p:cNvPicPr preferRelativeResize="0"/>
          <p:nvPr/>
        </p:nvPicPr>
        <p:blipFill rotWithShape="1">
          <a:blip r:embed="rId4">
            <a:alphaModFix/>
          </a:blip>
          <a:srcRect/>
          <a:stretch/>
        </p:blipFill>
        <p:spPr>
          <a:xfrm>
            <a:off x="0" y="0"/>
            <a:ext cx="9144000" cy="6858000"/>
          </a:xfrm>
          <a:prstGeom prst="rect">
            <a:avLst/>
          </a:prstGeom>
          <a:noFill/>
          <a:ln>
            <a:noFill/>
          </a:ln>
        </p:spPr>
      </p:pic>
      <p:sp>
        <p:nvSpPr>
          <p:cNvPr id="286" name="Google Shape;286;p26">
            <a:hlinkClick r:id="rId3"/>
          </p:cNvPr>
          <p:cNvSpPr/>
          <p:nvPr/>
        </p:nvSpPr>
        <p:spPr>
          <a:xfrm>
            <a:off x="3851920" y="2996952"/>
            <a:ext cx="1512168" cy="100811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4"/>
          <p:cNvSpPr/>
          <p:nvPr/>
        </p:nvSpPr>
        <p:spPr>
          <a:xfrm>
            <a:off x="500635" y="2927350"/>
            <a:ext cx="8137525" cy="3414713"/>
          </a:xfrm>
          <a:prstGeom prst="roundRect">
            <a:avLst>
              <a:gd name="adj" fmla="val 6409"/>
            </a:avLst>
          </a:prstGeom>
          <a:solidFill>
            <a:srgbClr val="FFF9E7"/>
          </a:solidFill>
          <a:ln w="25400" cap="rnd" cmpd="sng">
            <a:solidFill>
              <a:srgbClr val="FEFBD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sp>
        <p:nvSpPr>
          <p:cNvPr id="68" name="Google Shape;68;p4"/>
          <p:cNvSpPr/>
          <p:nvPr/>
        </p:nvSpPr>
        <p:spPr>
          <a:xfrm>
            <a:off x="503238" y="512763"/>
            <a:ext cx="8137525" cy="2192337"/>
          </a:xfrm>
          <a:prstGeom prst="roundRect">
            <a:avLst>
              <a:gd name="adj" fmla="val 6409"/>
            </a:avLst>
          </a:prstGeom>
          <a:solidFill>
            <a:srgbClr val="FFF9E7"/>
          </a:solidFill>
          <a:ln w="25400" cap="rnd" cmpd="sng">
            <a:solidFill>
              <a:srgbClr val="FEFBD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sp>
        <p:nvSpPr>
          <p:cNvPr id="69" name="Google Shape;69;p4"/>
          <p:cNvSpPr txBox="1"/>
          <p:nvPr/>
        </p:nvSpPr>
        <p:spPr>
          <a:xfrm>
            <a:off x="628650" y="3071813"/>
            <a:ext cx="7886700" cy="539750"/>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3600"/>
              <a:buFont typeface="Arial"/>
              <a:buNone/>
            </a:pPr>
            <a:r>
              <a:rPr lang="en-GB" sz="3600" b="1">
                <a:solidFill>
                  <a:schemeClr val="dk1"/>
                </a:solidFill>
                <a:latin typeface="Arial"/>
                <a:ea typeface="Arial"/>
                <a:cs typeface="Arial"/>
                <a:sym typeface="Arial"/>
              </a:rPr>
              <a:t>Success Criteria</a:t>
            </a:r>
            <a:endParaRPr/>
          </a:p>
        </p:txBody>
      </p:sp>
      <p:sp>
        <p:nvSpPr>
          <p:cNvPr id="70" name="Google Shape;70;p4"/>
          <p:cNvSpPr txBox="1"/>
          <p:nvPr/>
        </p:nvSpPr>
        <p:spPr>
          <a:xfrm>
            <a:off x="628650" y="735013"/>
            <a:ext cx="7886700" cy="539750"/>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3600"/>
              <a:buFont typeface="Arial"/>
              <a:buNone/>
            </a:pPr>
            <a:r>
              <a:rPr lang="en-GB" sz="3600" b="1" dirty="0">
                <a:solidFill>
                  <a:schemeClr val="dk1"/>
                </a:solidFill>
              </a:rPr>
              <a:t>LI</a:t>
            </a:r>
            <a:endParaRPr dirty="0"/>
          </a:p>
        </p:txBody>
      </p:sp>
      <p:sp>
        <p:nvSpPr>
          <p:cNvPr id="71" name="Google Shape;71;p4"/>
          <p:cNvSpPr>
            <a:spLocks noGrp="1"/>
          </p:cNvSpPr>
          <p:nvPr>
            <p:ph type="body" idx="1"/>
          </p:nvPr>
        </p:nvSpPr>
        <p:spPr>
          <a:xfrm>
            <a:off x="500635" y="1109663"/>
            <a:ext cx="7886700" cy="1409700"/>
          </a:xfrm>
          <a:prstGeom prst="roundRect">
            <a:avLst>
              <a:gd name="adj" fmla="val 2583"/>
            </a:avLst>
          </a:prstGeom>
          <a:noFill/>
          <a:ln>
            <a:noFill/>
          </a:ln>
        </p:spPr>
        <p:txBody>
          <a:bodyPr spcFirstLastPara="1" wrap="square" lIns="252000" tIns="252000" rIns="252000" bIns="252000" anchor="t" anchorCtr="0">
            <a:normAutofit/>
          </a:bodyPr>
          <a:lstStyle/>
          <a:p>
            <a:pPr marL="228600" lvl="0" indent="-228600" algn="l" rtl="0">
              <a:lnSpc>
                <a:spcPct val="90000"/>
              </a:lnSpc>
              <a:spcBef>
                <a:spcPts val="0"/>
              </a:spcBef>
              <a:spcAft>
                <a:spcPts val="0"/>
              </a:spcAft>
              <a:buClr>
                <a:srgbClr val="1C1C1C"/>
              </a:buClr>
              <a:buSzPts val="1800"/>
              <a:buChar char="•"/>
            </a:pPr>
            <a:r>
              <a:rPr lang="en-GB" dirty="0"/>
              <a:t>I can name the main parts of the body.</a:t>
            </a:r>
            <a:endParaRPr dirty="0"/>
          </a:p>
        </p:txBody>
      </p:sp>
      <p:sp>
        <p:nvSpPr>
          <p:cNvPr id="72" name="Google Shape;72;p4"/>
          <p:cNvSpPr txBox="1"/>
          <p:nvPr/>
        </p:nvSpPr>
        <p:spPr>
          <a:xfrm>
            <a:off x="500635" y="3611563"/>
            <a:ext cx="8137525" cy="1698625"/>
          </a:xfrm>
          <a:prstGeom prst="rect">
            <a:avLst/>
          </a:prstGeom>
          <a:noFill/>
          <a:ln>
            <a:noFill/>
          </a:ln>
        </p:spPr>
        <p:txBody>
          <a:bodyPr spcFirstLastPara="1" wrap="square" lIns="180000" tIns="252000" rIns="252000" bIns="180000" anchor="t" anchorCtr="0">
            <a:noAutofit/>
          </a:bodyPr>
          <a:lstStyle/>
          <a:p>
            <a:pPr marL="228600" marR="0" lvl="0" indent="-228600" algn="l" rtl="0">
              <a:lnSpc>
                <a:spcPct val="90000"/>
              </a:lnSpc>
              <a:spcBef>
                <a:spcPts val="0"/>
              </a:spcBef>
              <a:spcAft>
                <a:spcPts val="0"/>
              </a:spcAft>
              <a:buClr>
                <a:srgbClr val="1C1C1C"/>
              </a:buClr>
              <a:buSzPts val="1800"/>
              <a:buFont typeface="Arial"/>
              <a:buChar char="•"/>
            </a:pPr>
            <a:r>
              <a:rPr lang="en-GB" sz="1800" dirty="0">
                <a:solidFill>
                  <a:srgbClr val="1C1C1C"/>
                </a:solidFill>
                <a:latin typeface="Arial"/>
                <a:ea typeface="Arial"/>
                <a:cs typeface="Arial"/>
                <a:sym typeface="Arial"/>
              </a:rPr>
              <a:t>I can use the scientific names for parts of the body.</a:t>
            </a:r>
            <a:endParaRPr dirty="0"/>
          </a:p>
          <a:p>
            <a:pPr marL="228600" marR="0" lvl="0" indent="-228600" algn="l" rtl="0">
              <a:lnSpc>
                <a:spcPct val="90000"/>
              </a:lnSpc>
              <a:spcBef>
                <a:spcPts val="1000"/>
              </a:spcBef>
              <a:spcAft>
                <a:spcPts val="0"/>
              </a:spcAft>
              <a:buClr>
                <a:srgbClr val="1C1C1C"/>
              </a:buClr>
              <a:buSzPts val="1800"/>
              <a:buFont typeface="Arial"/>
              <a:buChar char="•"/>
            </a:pPr>
            <a:r>
              <a:rPr lang="en-GB" sz="1800" dirty="0">
                <a:solidFill>
                  <a:srgbClr val="1C1C1C"/>
                </a:solidFill>
                <a:latin typeface="Arial"/>
                <a:ea typeface="Arial"/>
                <a:cs typeface="Arial"/>
                <a:sym typeface="Arial"/>
              </a:rPr>
              <a:t>I can name similarities and differences between different people’s bodies.</a:t>
            </a:r>
            <a:endParaRPr sz="1800" dirty="0">
              <a:solidFill>
                <a:srgbClr val="1C1C1C"/>
              </a:solidFill>
              <a:latin typeface="Arial"/>
              <a:ea typeface="Arial"/>
              <a:cs typeface="Arial"/>
              <a:sym typeface="Arial"/>
            </a:endParaRPr>
          </a:p>
          <a:p>
            <a:pPr marL="228600" marR="0" lvl="0" indent="-228600" algn="l" rtl="0">
              <a:lnSpc>
                <a:spcPct val="90000"/>
              </a:lnSpc>
              <a:spcBef>
                <a:spcPts val="1000"/>
              </a:spcBef>
              <a:spcAft>
                <a:spcPts val="0"/>
              </a:spcAft>
              <a:buClr>
                <a:srgbClr val="1C1C1C"/>
              </a:buClr>
              <a:buSzPts val="1800"/>
              <a:buFont typeface="Arial"/>
              <a:buChar char="•"/>
            </a:pPr>
            <a:r>
              <a:rPr lang="en-GB" sz="1800" dirty="0">
                <a:solidFill>
                  <a:srgbClr val="1C1C1C"/>
                </a:solidFill>
                <a:latin typeface="Arial"/>
                <a:ea typeface="Arial"/>
                <a:cs typeface="Arial"/>
                <a:sym typeface="Arial"/>
              </a:rPr>
              <a:t>I can identify private body parts. 	</a:t>
            </a:r>
            <a:endParaRPr dirty="0"/>
          </a:p>
          <a:p>
            <a:pPr marL="0" marR="0" lvl="0" indent="0" algn="l" rtl="0">
              <a:lnSpc>
                <a:spcPct val="90000"/>
              </a:lnSpc>
              <a:spcBef>
                <a:spcPts val="1000"/>
              </a:spcBef>
              <a:spcAft>
                <a:spcPts val="0"/>
              </a:spcAft>
              <a:buClr>
                <a:srgbClr val="1C1C1C"/>
              </a:buClr>
              <a:buSzPts val="1800"/>
              <a:buFont typeface="Arial"/>
              <a:buNone/>
            </a:pPr>
            <a:endParaRPr sz="1800" dirty="0">
              <a:solidFill>
                <a:srgbClr val="1C1C1C"/>
              </a:solidFill>
              <a:latin typeface="Arial"/>
              <a:ea typeface="Arial"/>
              <a:cs typeface="Arial"/>
              <a:sym typeface="Arial"/>
            </a:endParaRPr>
          </a:p>
        </p:txBody>
      </p:sp>
      <p:sp>
        <p:nvSpPr>
          <p:cNvPr id="73" name="Google Shape;73;p4"/>
          <p:cNvSpPr txBox="1"/>
          <p:nvPr/>
        </p:nvSpPr>
        <p:spPr>
          <a:xfrm>
            <a:off x="2409157" y="6122988"/>
            <a:ext cx="4320480" cy="160044"/>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800"/>
              <a:buFont typeface="Arial"/>
              <a:buNone/>
            </a:pPr>
            <a:r>
              <a:rPr lang="en-GB" sz="800" baseline="30000">
                <a:solidFill>
                  <a:schemeClr val="dk1"/>
                </a:solidFill>
                <a:latin typeface="Roboto"/>
                <a:ea typeface="Roboto"/>
                <a:cs typeface="Roboto"/>
                <a:sym typeface="Roboto"/>
              </a:rPr>
              <a:t>This resource is fully in line with the Learning Outcomes and Core Themes outlined in the PSHE Association’s </a:t>
            </a:r>
            <a:r>
              <a:rPr lang="en-GB" sz="800" b="1" u="sng" baseline="30000">
                <a:solidFill>
                  <a:schemeClr val="accent1"/>
                </a:solidFill>
                <a:latin typeface="Roboto"/>
                <a:ea typeface="Roboto"/>
                <a:cs typeface="Roboto"/>
                <a:sym typeface="Roboto"/>
                <a:hlinkClick r:id="rId3">
                  <a:extLst>
                    <a:ext uri="{A12FA001-AC4F-418D-AE19-62706E023703}">
                      <ahyp:hlinkClr xmlns:ahyp="http://schemas.microsoft.com/office/drawing/2018/hyperlinkcolor" val="tx"/>
                    </a:ext>
                  </a:extLst>
                </a:hlinkClick>
              </a:rPr>
              <a:t>Programme of Study</a:t>
            </a:r>
            <a:r>
              <a:rPr lang="en-GB" sz="800" baseline="30000">
                <a:solidFill>
                  <a:schemeClr val="dk1"/>
                </a:solidFill>
                <a:latin typeface="Roboto"/>
                <a:ea typeface="Roboto"/>
                <a:cs typeface="Roboto"/>
                <a:sym typeface="Roboto"/>
              </a:rPr>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5"/>
          <p:cNvSpPr>
            <a:spLocks noGrp="1"/>
          </p:cNvSpPr>
          <p:nvPr>
            <p:ph type="title"/>
          </p:nvPr>
        </p:nvSpPr>
        <p:spPr>
          <a:xfrm>
            <a:off x="457200" y="436563"/>
            <a:ext cx="8220075" cy="5584825"/>
          </a:xfrm>
          <a:prstGeom prst="roundRect">
            <a:avLst>
              <a:gd name="adj" fmla="val 2204"/>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5400">
                <a:latin typeface="Arial"/>
                <a:ea typeface="Arial"/>
                <a:cs typeface="Arial"/>
                <a:sym typeface="Arial"/>
              </a:rPr>
              <a:t>The Big Questions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6"/>
          <p:cNvPicPr preferRelativeResize="0"/>
          <p:nvPr/>
        </p:nvPicPr>
        <p:blipFill rotWithShape="1">
          <a:blip r:embed="rId3">
            <a:alphaModFix/>
          </a:blip>
          <a:srcRect/>
          <a:stretch/>
        </p:blipFill>
        <p:spPr>
          <a:xfrm>
            <a:off x="7740650" y="542925"/>
            <a:ext cx="863600" cy="865188"/>
          </a:xfrm>
          <a:prstGeom prst="rect">
            <a:avLst/>
          </a:prstGeom>
          <a:noFill/>
          <a:ln>
            <a:noFill/>
          </a:ln>
        </p:spPr>
      </p:pic>
      <p:sp>
        <p:nvSpPr>
          <p:cNvPr id="84" name="Google Shape;84;p6"/>
          <p:cNvSpPr/>
          <p:nvPr/>
        </p:nvSpPr>
        <p:spPr>
          <a:xfrm>
            <a:off x="596932" y="764704"/>
            <a:ext cx="2282825" cy="2282825"/>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What are the main parts of our bodies?</a:t>
            </a:r>
            <a:endParaRPr/>
          </a:p>
        </p:txBody>
      </p:sp>
      <p:sp>
        <p:nvSpPr>
          <p:cNvPr id="85" name="Google Shape;85;p6"/>
          <p:cNvSpPr/>
          <p:nvPr/>
        </p:nvSpPr>
        <p:spPr>
          <a:xfrm>
            <a:off x="6263489" y="1556792"/>
            <a:ext cx="2278063" cy="2278062"/>
          </a:xfrm>
          <a:prstGeom prst="ellipse">
            <a:avLst/>
          </a:prstGeom>
          <a:solidFill>
            <a:srgbClr val="8D35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Which body parts are private?</a:t>
            </a:r>
            <a:endParaRPr/>
          </a:p>
        </p:txBody>
      </p:sp>
      <p:pic>
        <p:nvPicPr>
          <p:cNvPr id="86" name="Google Shape;86;p6" descr="A picture containing clipart&#10;&#10;Description automatically generated"/>
          <p:cNvPicPr preferRelativeResize="0"/>
          <p:nvPr/>
        </p:nvPicPr>
        <p:blipFill rotWithShape="1">
          <a:blip r:embed="rId4">
            <a:alphaModFix/>
          </a:blip>
          <a:srcRect/>
          <a:stretch/>
        </p:blipFill>
        <p:spPr>
          <a:xfrm>
            <a:off x="4860032" y="1764977"/>
            <a:ext cx="1475465" cy="4437112"/>
          </a:xfrm>
          <a:prstGeom prst="rect">
            <a:avLst/>
          </a:prstGeom>
          <a:noFill/>
          <a:ln>
            <a:noFill/>
          </a:ln>
        </p:spPr>
      </p:pic>
      <p:pic>
        <p:nvPicPr>
          <p:cNvPr id="87" name="Google Shape;87;p6" descr="A cartoon of a person in a wheelchair&#10;&#10;Description automatically generated with low confidence"/>
          <p:cNvPicPr preferRelativeResize="0"/>
          <p:nvPr/>
        </p:nvPicPr>
        <p:blipFill rotWithShape="1">
          <a:blip r:embed="rId5">
            <a:alphaModFix/>
          </a:blip>
          <a:srcRect/>
          <a:stretch/>
        </p:blipFill>
        <p:spPr>
          <a:xfrm>
            <a:off x="1538178" y="1917546"/>
            <a:ext cx="3007544" cy="44371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7"/>
          <p:cNvSpPr>
            <a:spLocks noGrp="1"/>
          </p:cNvSpPr>
          <p:nvPr>
            <p:ph type="title"/>
          </p:nvPr>
        </p:nvSpPr>
        <p:spPr>
          <a:xfrm>
            <a:off x="457200" y="436563"/>
            <a:ext cx="8220075" cy="5584825"/>
          </a:xfrm>
          <a:prstGeom prst="roundRect">
            <a:avLst>
              <a:gd name="adj" fmla="val 2204"/>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5400">
                <a:latin typeface="Arial"/>
                <a:ea typeface="Arial"/>
                <a:cs typeface="Arial"/>
                <a:sym typeface="Arial"/>
              </a:rPr>
              <a:t>Reconnecting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8"/>
          <p:cNvSpPr>
            <a:spLocks noGrp="1"/>
          </p:cNvSpPr>
          <p:nvPr>
            <p:ph type="title"/>
          </p:nvPr>
        </p:nvSpPr>
        <p:spPr>
          <a:xfrm>
            <a:off x="457200" y="479425"/>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a:latin typeface="Arial"/>
                <a:ea typeface="Arial"/>
                <a:cs typeface="Arial"/>
                <a:sym typeface="Arial"/>
              </a:rPr>
              <a:t>Our Bodies</a:t>
            </a:r>
            <a:endParaRPr/>
          </a:p>
        </p:txBody>
      </p:sp>
      <p:sp>
        <p:nvSpPr>
          <p:cNvPr id="98" name="Google Shape;98;p8"/>
          <p:cNvSpPr/>
          <p:nvPr/>
        </p:nvSpPr>
        <p:spPr>
          <a:xfrm>
            <a:off x="1868488" y="1401763"/>
            <a:ext cx="5397500" cy="296386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dirty="0">
                <a:solidFill>
                  <a:schemeClr val="dk1"/>
                </a:solidFill>
                <a:latin typeface="Arial"/>
                <a:ea typeface="Arial"/>
                <a:cs typeface="Arial"/>
                <a:sym typeface="Arial"/>
              </a:rPr>
              <a:t>Let’s play ‘Simon Says’!</a:t>
            </a:r>
            <a:endParaRPr dirty="0"/>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r>
              <a:rPr lang="en-GB" sz="1800" dirty="0">
                <a:solidFill>
                  <a:schemeClr val="dk1"/>
                </a:solidFill>
                <a:latin typeface="Arial"/>
                <a:ea typeface="Arial"/>
                <a:cs typeface="Arial"/>
                <a:sym typeface="Arial"/>
              </a:rPr>
              <a:t>When ‘Simon Says’ touch a part of your body, you should touch that part of your body. For example, 'Simon says touch your nose' means you should touch your nose!</a:t>
            </a:r>
            <a:endParaRPr dirty="0"/>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r>
              <a:rPr lang="en-GB" sz="1800" dirty="0">
                <a:solidFill>
                  <a:schemeClr val="dk1"/>
                </a:solidFill>
                <a:latin typeface="Arial"/>
                <a:ea typeface="Arial"/>
                <a:cs typeface="Arial"/>
                <a:sym typeface="Arial"/>
              </a:rPr>
              <a:t>But if Simon doesn’t tell you what to touch, you don’t touch it. For example, 'touch your ear' means Simon didn't tell you to do it, so don't touch your ear! </a:t>
            </a:r>
            <a:endParaRPr dirty="0"/>
          </a:p>
        </p:txBody>
      </p:sp>
      <p:pic>
        <p:nvPicPr>
          <p:cNvPr id="99" name="Google Shape;99;p8"/>
          <p:cNvPicPr preferRelativeResize="0"/>
          <p:nvPr/>
        </p:nvPicPr>
        <p:blipFill rotWithShape="1">
          <a:blip r:embed="rId3">
            <a:alphaModFix/>
          </a:blip>
          <a:srcRect/>
          <a:stretch/>
        </p:blipFill>
        <p:spPr>
          <a:xfrm>
            <a:off x="7121525" y="4551363"/>
            <a:ext cx="863600" cy="1298575"/>
          </a:xfrm>
          <a:prstGeom prst="rect">
            <a:avLst/>
          </a:prstGeom>
          <a:noFill/>
          <a:ln>
            <a:noFill/>
          </a:ln>
        </p:spPr>
      </p:pic>
      <p:pic>
        <p:nvPicPr>
          <p:cNvPr id="100" name="Google Shape;100;p8"/>
          <p:cNvPicPr preferRelativeResize="0"/>
          <p:nvPr/>
        </p:nvPicPr>
        <p:blipFill rotWithShape="1">
          <a:blip r:embed="rId4">
            <a:alphaModFix/>
          </a:blip>
          <a:srcRect/>
          <a:stretch/>
        </p:blipFill>
        <p:spPr>
          <a:xfrm>
            <a:off x="971600" y="4725988"/>
            <a:ext cx="1460500" cy="1123950"/>
          </a:xfrm>
          <a:prstGeom prst="rect">
            <a:avLst/>
          </a:prstGeom>
          <a:noFill/>
          <a:ln>
            <a:noFill/>
          </a:ln>
        </p:spPr>
      </p:pic>
      <p:pic>
        <p:nvPicPr>
          <p:cNvPr id="101" name="Google Shape;101;p8"/>
          <p:cNvPicPr preferRelativeResize="0"/>
          <p:nvPr/>
        </p:nvPicPr>
        <p:blipFill rotWithShape="1">
          <a:blip r:embed="rId5">
            <a:alphaModFix/>
          </a:blip>
          <a:srcRect/>
          <a:stretch/>
        </p:blipFill>
        <p:spPr>
          <a:xfrm>
            <a:off x="768350" y="1122362"/>
            <a:ext cx="1403350" cy="2087562"/>
          </a:xfrm>
          <a:prstGeom prst="rect">
            <a:avLst/>
          </a:prstGeom>
          <a:noFill/>
          <a:ln>
            <a:noFill/>
          </a:ln>
        </p:spPr>
      </p:pic>
      <p:pic>
        <p:nvPicPr>
          <p:cNvPr id="102" name="Google Shape;102;p8"/>
          <p:cNvPicPr preferRelativeResize="0"/>
          <p:nvPr/>
        </p:nvPicPr>
        <p:blipFill rotWithShape="1">
          <a:blip r:embed="rId6">
            <a:alphaModFix/>
          </a:blip>
          <a:srcRect/>
          <a:stretch/>
        </p:blipFill>
        <p:spPr>
          <a:xfrm>
            <a:off x="7553325" y="542925"/>
            <a:ext cx="1238250" cy="865188"/>
          </a:xfrm>
          <a:prstGeom prst="rect">
            <a:avLst/>
          </a:prstGeom>
          <a:noFill/>
          <a:ln>
            <a:noFill/>
          </a:ln>
        </p:spPr>
      </p:pic>
      <p:pic>
        <p:nvPicPr>
          <p:cNvPr id="103" name="Google Shape;103;p8"/>
          <p:cNvPicPr preferRelativeResize="0"/>
          <p:nvPr/>
        </p:nvPicPr>
        <p:blipFill rotWithShape="1">
          <a:blip r:embed="rId7">
            <a:alphaModFix/>
          </a:blip>
          <a:srcRect/>
          <a:stretch/>
        </p:blipFill>
        <p:spPr>
          <a:xfrm>
            <a:off x="3035288" y="4511593"/>
            <a:ext cx="3073423" cy="1869735"/>
          </a:xfrm>
          <a:prstGeom prst="rect">
            <a:avLst/>
          </a:prstGeom>
          <a:noFill/>
          <a:ln>
            <a:noFill/>
          </a:ln>
        </p:spPr>
      </p:pic>
      <p:pic>
        <p:nvPicPr>
          <p:cNvPr id="104" name="Google Shape;104;p8"/>
          <p:cNvPicPr preferRelativeResize="0"/>
          <p:nvPr/>
        </p:nvPicPr>
        <p:blipFill rotWithShape="1">
          <a:blip r:embed="rId8">
            <a:alphaModFix/>
          </a:blip>
          <a:srcRect/>
          <a:stretch/>
        </p:blipFill>
        <p:spPr>
          <a:xfrm>
            <a:off x="7092280" y="1680999"/>
            <a:ext cx="1203906" cy="2239244"/>
          </a:xfrm>
          <a:custGeom>
            <a:avLst/>
            <a:gdLst/>
            <a:ahLst/>
            <a:cxnLst/>
            <a:rect l="l" t="t" r="r" b="b"/>
            <a:pathLst>
              <a:path w="1030198" h="1916150" extrusionOk="0">
                <a:moveTo>
                  <a:pt x="0" y="0"/>
                </a:moveTo>
                <a:lnTo>
                  <a:pt x="211733" y="0"/>
                </a:lnTo>
                <a:lnTo>
                  <a:pt x="212489" y="398"/>
                </a:lnTo>
                <a:cubicBezTo>
                  <a:pt x="251033" y="19284"/>
                  <a:pt x="289787" y="35813"/>
                  <a:pt x="322657" y="48513"/>
                </a:cubicBezTo>
                <a:cubicBezTo>
                  <a:pt x="454139" y="99313"/>
                  <a:pt x="682739" y="30584"/>
                  <a:pt x="824680" y="111266"/>
                </a:cubicBezTo>
                <a:cubicBezTo>
                  <a:pt x="895651" y="151607"/>
                  <a:pt x="939727" y="236772"/>
                  <a:pt x="987726" y="321937"/>
                </a:cubicBezTo>
                <a:lnTo>
                  <a:pt x="1030198" y="387778"/>
                </a:lnTo>
                <a:lnTo>
                  <a:pt x="1030198" y="1916150"/>
                </a:lnTo>
                <a:lnTo>
                  <a:pt x="0" y="1916150"/>
                </a:lnTo>
                <a:close/>
              </a:path>
            </a:pathLst>
          </a:cu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1"/>
                                        </p:tgtEl>
                                        <p:attrNameLst>
                                          <p:attrName>style.visibility</p:attrName>
                                        </p:attrNameLst>
                                      </p:cBhvr>
                                      <p:to>
                                        <p:strVal val="visible"/>
                                      </p:to>
                                    </p:set>
                                    <p:animEffect transition="in" filter="fade">
                                      <p:cBhvr>
                                        <p:cTn id="9" dur="500"/>
                                        <p:tgtEl>
                                          <p:spTgt spid="10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04"/>
                                        </p:tgtEl>
                                        <p:attrNameLst>
                                          <p:attrName>style.visibility</p:attrName>
                                        </p:attrNameLst>
                                      </p:cBhvr>
                                      <p:to>
                                        <p:strVal val="visible"/>
                                      </p:to>
                                    </p:set>
                                    <p:animEffect transition="in" filter="fade">
                                      <p:cBhvr>
                                        <p:cTn id="13" dur="500"/>
                                        <p:tgtEl>
                                          <p:spTgt spid="10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500"/>
                                        <p:tgtEl>
                                          <p:spTgt spid="99"/>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fade">
                                      <p:cBhvr>
                                        <p:cTn id="21" dur="500"/>
                                        <p:tgtEl>
                                          <p:spTgt spid="100"/>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fade">
                                      <p:cBhvr>
                                        <p:cTn id="25"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9"/>
          <p:cNvSpPr/>
          <p:nvPr/>
        </p:nvSpPr>
        <p:spPr>
          <a:xfrm>
            <a:off x="755650" y="1401763"/>
            <a:ext cx="7632700" cy="369291"/>
          </a:xfrm>
          <a:prstGeom prst="rect">
            <a:avLst/>
          </a:prstGeom>
          <a:noFill/>
          <a:ln>
            <a:noFill/>
          </a:ln>
        </p:spPr>
        <p:txBody>
          <a:bodyPr spcFirstLastPara="1" wrap="square" lIns="91425" tIns="45700" rIns="91425" bIns="45700" anchor="t" anchorCtr="0">
            <a:spAutoFit/>
          </a:bodyPr>
          <a:lstStyle/>
          <a:p>
            <a:pPr lvl="0" algn="ctr">
              <a:buClr>
                <a:schemeClr val="dk1"/>
              </a:buClr>
              <a:buSzPts val="1800"/>
            </a:pPr>
            <a:r>
              <a:rPr lang="en-GB" sz="1800" dirty="0">
                <a:solidFill>
                  <a:schemeClr val="dk1"/>
                </a:solidFill>
              </a:rPr>
              <a:t>Which parts of their bodies are these children using?</a:t>
            </a:r>
          </a:p>
        </p:txBody>
      </p:sp>
      <p:sp>
        <p:nvSpPr>
          <p:cNvPr id="111" name="Google Shape;111;p9"/>
          <p:cNvSpPr>
            <a:spLocks noGrp="1"/>
          </p:cNvSpPr>
          <p:nvPr>
            <p:ph type="title"/>
          </p:nvPr>
        </p:nvSpPr>
        <p:spPr>
          <a:xfrm>
            <a:off x="457200" y="479425"/>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a:latin typeface="Arial"/>
                <a:ea typeface="Arial"/>
                <a:cs typeface="Arial"/>
                <a:sym typeface="Arial"/>
              </a:rPr>
              <a:t>Our Bodies</a:t>
            </a:r>
            <a:endParaRPr/>
          </a:p>
        </p:txBody>
      </p:sp>
      <p:pic>
        <p:nvPicPr>
          <p:cNvPr id="120" name="Google Shape;120;p9"/>
          <p:cNvPicPr preferRelativeResize="0"/>
          <p:nvPr/>
        </p:nvPicPr>
        <p:blipFill rotWithShape="1">
          <a:blip r:embed="rId3">
            <a:alphaModFix/>
          </a:blip>
          <a:srcRect/>
          <a:stretch/>
        </p:blipFill>
        <p:spPr>
          <a:xfrm>
            <a:off x="7740650" y="542925"/>
            <a:ext cx="863600" cy="865188"/>
          </a:xfrm>
          <a:prstGeom prst="rect">
            <a:avLst/>
          </a:prstGeom>
          <a:noFill/>
          <a:ln>
            <a:noFill/>
          </a:ln>
        </p:spPr>
      </p:pic>
      <p:pic>
        <p:nvPicPr>
          <p:cNvPr id="3" name="Picture 2" descr="A cartoon of kids reading a book&#10;&#10;Description automatically generated">
            <a:extLst>
              <a:ext uri="{FF2B5EF4-FFF2-40B4-BE49-F238E27FC236}">
                <a16:creationId xmlns:a16="http://schemas.microsoft.com/office/drawing/2014/main" id="{F5140B1F-F404-330E-8A3D-9FD9EFDCBF67}"/>
              </a:ext>
            </a:extLst>
          </p:cNvPr>
          <p:cNvPicPr>
            <a:picLocks noChangeAspect="1"/>
          </p:cNvPicPr>
          <p:nvPr/>
        </p:nvPicPr>
        <p:blipFill>
          <a:blip r:embed="rId4"/>
          <a:stretch>
            <a:fillRect/>
          </a:stretch>
        </p:blipFill>
        <p:spPr>
          <a:xfrm>
            <a:off x="3694619" y="2047532"/>
            <a:ext cx="2658376" cy="2025239"/>
          </a:xfrm>
          <a:prstGeom prst="rect">
            <a:avLst/>
          </a:prstGeom>
        </p:spPr>
      </p:pic>
      <p:pic>
        <p:nvPicPr>
          <p:cNvPr id="5" name="Picture 4" descr="A cartoon of a child holding a small cube&#10;&#10;Description automatically generated">
            <a:extLst>
              <a:ext uri="{FF2B5EF4-FFF2-40B4-BE49-F238E27FC236}">
                <a16:creationId xmlns:a16="http://schemas.microsoft.com/office/drawing/2014/main" id="{2EE227A8-6853-62CF-2B81-89D4CD3F1E05}"/>
              </a:ext>
            </a:extLst>
          </p:cNvPr>
          <p:cNvPicPr>
            <a:picLocks noChangeAspect="1"/>
          </p:cNvPicPr>
          <p:nvPr/>
        </p:nvPicPr>
        <p:blipFill>
          <a:blip r:embed="rId5"/>
          <a:stretch>
            <a:fillRect/>
          </a:stretch>
        </p:blipFill>
        <p:spPr>
          <a:xfrm>
            <a:off x="5993465" y="4163322"/>
            <a:ext cx="1240950" cy="2187021"/>
          </a:xfrm>
          <a:prstGeom prst="rect">
            <a:avLst/>
          </a:prstGeom>
        </p:spPr>
      </p:pic>
      <p:pic>
        <p:nvPicPr>
          <p:cNvPr id="7" name="Picture 6" descr="Cartoon of a child in a dress&#10;&#10;Description automatically generated">
            <a:extLst>
              <a:ext uri="{FF2B5EF4-FFF2-40B4-BE49-F238E27FC236}">
                <a16:creationId xmlns:a16="http://schemas.microsoft.com/office/drawing/2014/main" id="{B4F9126D-B9F6-ABFB-761E-96D82B11649E}"/>
              </a:ext>
            </a:extLst>
          </p:cNvPr>
          <p:cNvPicPr>
            <a:picLocks noChangeAspect="1"/>
          </p:cNvPicPr>
          <p:nvPr/>
        </p:nvPicPr>
        <p:blipFill>
          <a:blip r:embed="rId6"/>
          <a:stretch>
            <a:fillRect/>
          </a:stretch>
        </p:blipFill>
        <p:spPr>
          <a:xfrm>
            <a:off x="1207931" y="3772115"/>
            <a:ext cx="1291329" cy="2504860"/>
          </a:xfrm>
          <a:prstGeom prst="rect">
            <a:avLst/>
          </a:prstGeom>
        </p:spPr>
      </p:pic>
      <p:pic>
        <p:nvPicPr>
          <p:cNvPr id="11" name="Picture 10" descr="Cartoon a cartoon of a baby crawling&#10;&#10;Description automatically generated">
            <a:extLst>
              <a:ext uri="{FF2B5EF4-FFF2-40B4-BE49-F238E27FC236}">
                <a16:creationId xmlns:a16="http://schemas.microsoft.com/office/drawing/2014/main" id="{97AB89B7-08B9-51AE-C3AA-C3746742AE77}"/>
              </a:ext>
            </a:extLst>
          </p:cNvPr>
          <p:cNvPicPr>
            <a:picLocks noChangeAspect="1"/>
          </p:cNvPicPr>
          <p:nvPr/>
        </p:nvPicPr>
        <p:blipFill>
          <a:blip r:embed="rId7"/>
          <a:stretch>
            <a:fillRect/>
          </a:stretch>
        </p:blipFill>
        <p:spPr>
          <a:xfrm>
            <a:off x="955209" y="2074594"/>
            <a:ext cx="2238375" cy="1520592"/>
          </a:xfrm>
          <a:prstGeom prst="rect">
            <a:avLst/>
          </a:prstGeom>
        </p:spPr>
      </p:pic>
      <p:pic>
        <p:nvPicPr>
          <p:cNvPr id="13" name="Picture 12" descr="A cartoon of a child waving&#10;&#10;Description automatically generated">
            <a:extLst>
              <a:ext uri="{FF2B5EF4-FFF2-40B4-BE49-F238E27FC236}">
                <a16:creationId xmlns:a16="http://schemas.microsoft.com/office/drawing/2014/main" id="{55D286C8-D060-3B90-07A1-9196EA86D2C3}"/>
              </a:ext>
            </a:extLst>
          </p:cNvPr>
          <p:cNvPicPr>
            <a:picLocks noChangeAspect="1"/>
          </p:cNvPicPr>
          <p:nvPr/>
        </p:nvPicPr>
        <p:blipFill>
          <a:blip r:embed="rId8"/>
          <a:stretch>
            <a:fillRect/>
          </a:stretch>
        </p:blipFill>
        <p:spPr>
          <a:xfrm>
            <a:off x="7053590" y="1916454"/>
            <a:ext cx="1334760" cy="2894014"/>
          </a:xfrm>
          <a:prstGeom prst="rect">
            <a:avLst/>
          </a:prstGeom>
        </p:spPr>
      </p:pic>
      <p:pic>
        <p:nvPicPr>
          <p:cNvPr id="15" name="Picture 14" descr="A cartoon of a person holding her leg&#10;&#10;Description automatically generated">
            <a:extLst>
              <a:ext uri="{FF2B5EF4-FFF2-40B4-BE49-F238E27FC236}">
                <a16:creationId xmlns:a16="http://schemas.microsoft.com/office/drawing/2014/main" id="{CB1540A3-EAE1-9823-FDFD-D93C3981BFDD}"/>
              </a:ext>
            </a:extLst>
          </p:cNvPr>
          <p:cNvPicPr>
            <a:picLocks noChangeAspect="1"/>
          </p:cNvPicPr>
          <p:nvPr/>
        </p:nvPicPr>
        <p:blipFill>
          <a:blip r:embed="rId9"/>
          <a:stretch>
            <a:fillRect/>
          </a:stretch>
        </p:blipFill>
        <p:spPr>
          <a:xfrm>
            <a:off x="2938742" y="4810468"/>
            <a:ext cx="2406650" cy="1308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childTnLst>
                          </p:cTn>
                        </p:par>
                        <p:par>
                          <p:cTn id="27" fill="hold">
                            <p:stCondLst>
                              <p:cond delay="5000"/>
                            </p:stCondLst>
                            <p:childTnLst>
                              <p:par>
                                <p:cTn id="28" presetID="1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0"/>
          <p:cNvPicPr preferRelativeResize="0"/>
          <p:nvPr/>
        </p:nvPicPr>
        <p:blipFill rotWithShape="1">
          <a:blip r:embed="rId3">
            <a:alphaModFix/>
          </a:blip>
          <a:srcRect/>
          <a:stretch/>
        </p:blipFill>
        <p:spPr>
          <a:xfrm>
            <a:off x="746125" y="1557338"/>
            <a:ext cx="2786063" cy="3424237"/>
          </a:xfrm>
          <a:prstGeom prst="rect">
            <a:avLst/>
          </a:prstGeom>
          <a:noFill/>
          <a:ln>
            <a:noFill/>
          </a:ln>
        </p:spPr>
      </p:pic>
      <p:sp>
        <p:nvSpPr>
          <p:cNvPr id="126" name="Google Shape;126;p10"/>
          <p:cNvSpPr>
            <a:spLocks noGrp="1"/>
          </p:cNvSpPr>
          <p:nvPr>
            <p:ph type="title"/>
          </p:nvPr>
        </p:nvSpPr>
        <p:spPr>
          <a:xfrm>
            <a:off x="457200" y="479425"/>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a:latin typeface="Arial"/>
                <a:ea typeface="Arial"/>
                <a:cs typeface="Arial"/>
                <a:sym typeface="Arial"/>
              </a:rPr>
              <a:t>Our Bodies</a:t>
            </a:r>
            <a:endParaRPr/>
          </a:p>
        </p:txBody>
      </p:sp>
      <p:sp>
        <p:nvSpPr>
          <p:cNvPr id="127" name="Google Shape;127;p10"/>
          <p:cNvSpPr/>
          <p:nvPr/>
        </p:nvSpPr>
        <p:spPr>
          <a:xfrm>
            <a:off x="750888" y="5351463"/>
            <a:ext cx="7637462" cy="741362"/>
          </a:xfrm>
          <a:prstGeom prst="roundRect">
            <a:avLst>
              <a:gd name="adj" fmla="val 16667"/>
            </a:avLst>
          </a:prstGeom>
          <a:solidFill>
            <a:srgbClr val="8D358B"/>
          </a:solidFill>
          <a:ln>
            <a:noFill/>
          </a:ln>
        </p:spPr>
        <p:txBody>
          <a:bodyPr spcFirstLastPara="1" wrap="square" lIns="108000" tIns="108000" rIns="108000" bIns="108000" anchor="ctr" anchorCtr="0">
            <a:noAutofit/>
          </a:bodyPr>
          <a:lstStyle/>
          <a:p>
            <a:pPr marL="0" marR="0" lvl="0" indent="0" algn="ctr" rtl="0">
              <a:spcBef>
                <a:spcPts val="0"/>
              </a:spcBef>
              <a:spcAft>
                <a:spcPts val="0"/>
              </a:spcAft>
              <a:buNone/>
            </a:pPr>
            <a:r>
              <a:rPr lang="en-GB" sz="1800" b="1" dirty="0">
                <a:solidFill>
                  <a:schemeClr val="lt1"/>
                </a:solidFill>
                <a:latin typeface="Arial"/>
                <a:ea typeface="Arial"/>
                <a:cs typeface="Arial"/>
                <a:sym typeface="Arial"/>
              </a:rPr>
              <a:t>Can you and your talk partner think of another body part and </a:t>
            </a:r>
            <a:br>
              <a:rPr lang="en-GB" sz="1800" b="1" dirty="0">
                <a:solidFill>
                  <a:schemeClr val="lt1"/>
                </a:solidFill>
                <a:latin typeface="Arial"/>
                <a:ea typeface="Arial"/>
                <a:cs typeface="Arial"/>
                <a:sym typeface="Arial"/>
              </a:rPr>
            </a:br>
            <a:r>
              <a:rPr lang="en-GB" sz="1800" b="1" dirty="0">
                <a:solidFill>
                  <a:schemeClr val="lt1"/>
                </a:solidFill>
                <a:latin typeface="Arial"/>
                <a:ea typeface="Arial"/>
                <a:cs typeface="Arial"/>
                <a:sym typeface="Arial"/>
              </a:rPr>
              <a:t>what it does?</a:t>
            </a:r>
            <a:endParaRPr dirty="0"/>
          </a:p>
        </p:txBody>
      </p:sp>
      <p:sp>
        <p:nvSpPr>
          <p:cNvPr id="128" name="Google Shape;128;p10"/>
          <p:cNvSpPr/>
          <p:nvPr/>
        </p:nvSpPr>
        <p:spPr>
          <a:xfrm>
            <a:off x="755650" y="4941888"/>
            <a:ext cx="7632700" cy="368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GB" sz="1800" b="1" dirty="0">
                <a:solidFill>
                  <a:schemeClr val="dk1"/>
                </a:solidFill>
                <a:latin typeface="Arial"/>
                <a:ea typeface="Arial"/>
                <a:cs typeface="Arial"/>
                <a:sym typeface="Arial"/>
              </a:rPr>
              <a:t>Most of our body parts, inside and out, have special jobs to do.</a:t>
            </a:r>
            <a:endParaRPr dirty="0"/>
          </a:p>
        </p:txBody>
      </p:sp>
      <p:pic>
        <p:nvPicPr>
          <p:cNvPr id="129" name="Google Shape;129;p10"/>
          <p:cNvPicPr preferRelativeResize="0"/>
          <p:nvPr/>
        </p:nvPicPr>
        <p:blipFill rotWithShape="1">
          <a:blip r:embed="rId4">
            <a:alphaModFix/>
          </a:blip>
          <a:srcRect/>
          <a:stretch/>
        </p:blipFill>
        <p:spPr>
          <a:xfrm>
            <a:off x="5795963" y="1370013"/>
            <a:ext cx="2339975" cy="3529012"/>
          </a:xfrm>
          <a:prstGeom prst="rect">
            <a:avLst/>
          </a:prstGeom>
          <a:noFill/>
          <a:ln>
            <a:noFill/>
          </a:ln>
        </p:spPr>
      </p:pic>
      <p:pic>
        <p:nvPicPr>
          <p:cNvPr id="130" name="Google Shape;130;p10"/>
          <p:cNvPicPr preferRelativeResize="0"/>
          <p:nvPr/>
        </p:nvPicPr>
        <p:blipFill rotWithShape="1">
          <a:blip r:embed="rId5">
            <a:alphaModFix/>
          </a:blip>
          <a:srcRect/>
          <a:stretch/>
        </p:blipFill>
        <p:spPr>
          <a:xfrm>
            <a:off x="7740650" y="542925"/>
            <a:ext cx="863600" cy="865188"/>
          </a:xfrm>
          <a:prstGeom prst="rect">
            <a:avLst/>
          </a:prstGeom>
          <a:noFill/>
          <a:ln>
            <a:noFill/>
          </a:ln>
        </p:spPr>
      </p:pic>
      <p:pic>
        <p:nvPicPr>
          <p:cNvPr id="131" name="Google Shape;131;p10"/>
          <p:cNvPicPr preferRelativeResize="0"/>
          <p:nvPr/>
        </p:nvPicPr>
        <p:blipFill rotWithShape="1">
          <a:blip r:embed="rId6">
            <a:alphaModFix/>
          </a:blip>
          <a:srcRect/>
          <a:stretch/>
        </p:blipFill>
        <p:spPr>
          <a:xfrm>
            <a:off x="3599892" y="765175"/>
            <a:ext cx="1944216" cy="41759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5"/>
                                        </p:tgtEl>
                                        <p:attrNameLst>
                                          <p:attrName>style.visibility</p:attrName>
                                        </p:attrNameLst>
                                      </p:cBhvr>
                                      <p:to>
                                        <p:strVal val="visible"/>
                                      </p:to>
                                    </p:set>
                                    <p:animEffect transition="in" filter="fade">
                                      <p:cBhvr>
                                        <p:cTn id="9" dur="500"/>
                                        <p:tgtEl>
                                          <p:spTgt spid="12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fade">
                                      <p:cBhvr>
                                        <p:cTn id="13" dur="500"/>
                                        <p:tgtEl>
                                          <p:spTgt spid="129"/>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fade">
                                      <p:cBhvr>
                                        <p:cTn id="17" dur="500"/>
                                        <p:tgtEl>
                                          <p:spTgt spid="1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rgbClr val="1C1C1C"/>
      </a:dk1>
      <a:lt1>
        <a:srgbClr val="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878</Words>
  <Application>Microsoft Office PowerPoint</Application>
  <PresentationFormat>On-screen Show (4:3)</PresentationFormat>
  <Paragraphs>91</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Roboto</vt:lpstr>
      <vt:lpstr>Office Theme</vt:lpstr>
      <vt:lpstr>PowerPoint Presentation</vt:lpstr>
      <vt:lpstr>PowerPoint Presentation</vt:lpstr>
      <vt:lpstr>PowerPoint Presentation</vt:lpstr>
      <vt:lpstr>The Big Questions</vt:lpstr>
      <vt:lpstr>PowerPoint Presentation</vt:lpstr>
      <vt:lpstr>Reconnecting</vt:lpstr>
      <vt:lpstr>Our Bodies</vt:lpstr>
      <vt:lpstr>Our Bodies</vt:lpstr>
      <vt:lpstr>Our Bodies</vt:lpstr>
      <vt:lpstr>Exploring</vt:lpstr>
      <vt:lpstr> Differences and Similarities</vt:lpstr>
      <vt:lpstr>  Differences and Similarities  </vt:lpstr>
      <vt:lpstr>  Differences and Similarities  </vt:lpstr>
      <vt:lpstr>Private Parts</vt:lpstr>
      <vt:lpstr>Private Parts</vt:lpstr>
      <vt:lpstr>Private Parts</vt:lpstr>
      <vt:lpstr>PowerPoint Presentation</vt:lpstr>
      <vt:lpstr>Consolidating</vt:lpstr>
      <vt:lpstr>At the Pool </vt:lpstr>
      <vt:lpstr>Reflecting</vt:lpstr>
      <vt:lpstr>Males and Females</vt:lpstr>
      <vt:lpstr>The Big Questions</vt:lpstr>
      <vt:lpstr>The Big 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Joseph Hayward</dc:creator>
  <cp:lastModifiedBy>S Johnson QPS</cp:lastModifiedBy>
  <cp:revision>9</cp:revision>
  <dcterms:created xsi:type="dcterms:W3CDTF">2018-04-11T14:13:13Z</dcterms:created>
  <dcterms:modified xsi:type="dcterms:W3CDTF">2026-03-09T10:06:05Z</dcterms:modified>
</cp:coreProperties>
</file>