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5"/>
  </p:notesMasterIdLst>
  <p:handoutMasterIdLst>
    <p:handoutMasterId r:id="rId36"/>
  </p:handoutMasterIdLst>
  <p:sldIdLst>
    <p:sldId id="305" r:id="rId2"/>
    <p:sldId id="258" r:id="rId3"/>
    <p:sldId id="263" r:id="rId4"/>
    <p:sldId id="264" r:id="rId5"/>
    <p:sldId id="294" r:id="rId6"/>
    <p:sldId id="289" r:id="rId7"/>
    <p:sldId id="295" r:id="rId8"/>
    <p:sldId id="312" r:id="rId9"/>
    <p:sldId id="290" r:id="rId10"/>
    <p:sldId id="296" r:id="rId11"/>
    <p:sldId id="307" r:id="rId12"/>
    <p:sldId id="324" r:id="rId13"/>
    <p:sldId id="308" r:id="rId14"/>
    <p:sldId id="314" r:id="rId15"/>
    <p:sldId id="315" r:id="rId16"/>
    <p:sldId id="316" r:id="rId17"/>
    <p:sldId id="317" r:id="rId18"/>
    <p:sldId id="318" r:id="rId19"/>
    <p:sldId id="319" r:id="rId20"/>
    <p:sldId id="325" r:id="rId21"/>
    <p:sldId id="322" r:id="rId22"/>
    <p:sldId id="320" r:id="rId23"/>
    <p:sldId id="323" r:id="rId24"/>
    <p:sldId id="309" r:id="rId25"/>
    <p:sldId id="310" r:id="rId26"/>
    <p:sldId id="291" r:id="rId27"/>
    <p:sldId id="297" r:id="rId28"/>
    <p:sldId id="292" r:id="rId29"/>
    <p:sldId id="298" r:id="rId30"/>
    <p:sldId id="293" r:id="rId31"/>
    <p:sldId id="326" r:id="rId32"/>
    <p:sldId id="311" r:id="rId33"/>
    <p:sldId id="267" r:id="rId34"/>
  </p:sldIdLst>
  <p:sldSz cx="9144000" cy="6858000" type="screen4x3"/>
  <p:notesSz cx="6858000" cy="9144000"/>
  <p:embeddedFontLst>
    <p:embeddedFont>
      <p:font typeface="Roboto" panose="02000000000000000000" pitchFamily="2" charset="0"/>
      <p:regular r:id="rId37"/>
      <p:bold r:id="rId38"/>
      <p:italic r:id="rId39"/>
      <p:boldItalic r:id="rId40"/>
    </p:embeddedFont>
    <p:embeddedFont>
      <p:font typeface="Twinkl" panose="020B0604020202020204" charset="0"/>
      <p:regular r:id="rId41"/>
      <p:bold r:id="rId42"/>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77"/>
        <a:ea typeface="+mn-ea"/>
        <a:cs typeface="+mn-cs"/>
      </a:defRPr>
    </a:lvl1pPr>
    <a:lvl2pPr marL="457200" algn="l" rtl="0" eaLnBrk="0" fontAlgn="base" hangingPunct="0">
      <a:spcBef>
        <a:spcPct val="0"/>
      </a:spcBef>
      <a:spcAft>
        <a:spcPct val="0"/>
      </a:spcAft>
      <a:defRPr kern="1200">
        <a:solidFill>
          <a:schemeClr val="tx1"/>
        </a:solidFill>
        <a:latin typeface="Twinkl" pitchFamily="2" charset="77"/>
        <a:ea typeface="+mn-ea"/>
        <a:cs typeface="+mn-cs"/>
      </a:defRPr>
    </a:lvl2pPr>
    <a:lvl3pPr marL="914400" algn="l" rtl="0" eaLnBrk="0" fontAlgn="base" hangingPunct="0">
      <a:spcBef>
        <a:spcPct val="0"/>
      </a:spcBef>
      <a:spcAft>
        <a:spcPct val="0"/>
      </a:spcAft>
      <a:defRPr kern="1200">
        <a:solidFill>
          <a:schemeClr val="tx1"/>
        </a:solidFill>
        <a:latin typeface="Twinkl" pitchFamily="2" charset="77"/>
        <a:ea typeface="+mn-ea"/>
        <a:cs typeface="+mn-cs"/>
      </a:defRPr>
    </a:lvl3pPr>
    <a:lvl4pPr marL="1371600" algn="l" rtl="0" eaLnBrk="0" fontAlgn="base" hangingPunct="0">
      <a:spcBef>
        <a:spcPct val="0"/>
      </a:spcBef>
      <a:spcAft>
        <a:spcPct val="0"/>
      </a:spcAft>
      <a:defRPr kern="1200">
        <a:solidFill>
          <a:schemeClr val="tx1"/>
        </a:solidFill>
        <a:latin typeface="Twinkl" pitchFamily="2" charset="77"/>
        <a:ea typeface="+mn-ea"/>
        <a:cs typeface="+mn-cs"/>
      </a:defRPr>
    </a:lvl4pPr>
    <a:lvl5pPr marL="1828800" algn="l" rtl="0" eaLnBrk="0" fontAlgn="base" hangingPunct="0">
      <a:spcBef>
        <a:spcPct val="0"/>
      </a:spcBef>
      <a:spcAft>
        <a:spcPct val="0"/>
      </a:spcAft>
      <a:defRPr kern="1200">
        <a:solidFill>
          <a:schemeClr val="tx1"/>
        </a:solidFill>
        <a:latin typeface="Twinkl" pitchFamily="2" charset="77"/>
        <a:ea typeface="+mn-ea"/>
        <a:cs typeface="+mn-cs"/>
      </a:defRPr>
    </a:lvl5pPr>
    <a:lvl6pPr marL="2286000" algn="l" defTabSz="914400" rtl="0" eaLnBrk="1" latinLnBrk="0" hangingPunct="1">
      <a:defRPr kern="1200">
        <a:solidFill>
          <a:schemeClr val="tx1"/>
        </a:solidFill>
        <a:latin typeface="Twinkl" pitchFamily="2" charset="77"/>
        <a:ea typeface="+mn-ea"/>
        <a:cs typeface="+mn-cs"/>
      </a:defRPr>
    </a:lvl6pPr>
    <a:lvl7pPr marL="2743200" algn="l" defTabSz="914400" rtl="0" eaLnBrk="1" latinLnBrk="0" hangingPunct="1">
      <a:defRPr kern="1200">
        <a:solidFill>
          <a:schemeClr val="tx1"/>
        </a:solidFill>
        <a:latin typeface="Twinkl" pitchFamily="2" charset="77"/>
        <a:ea typeface="+mn-ea"/>
        <a:cs typeface="+mn-cs"/>
      </a:defRPr>
    </a:lvl7pPr>
    <a:lvl8pPr marL="3200400" algn="l" defTabSz="914400" rtl="0" eaLnBrk="1" latinLnBrk="0" hangingPunct="1">
      <a:defRPr kern="1200">
        <a:solidFill>
          <a:schemeClr val="tx1"/>
        </a:solidFill>
        <a:latin typeface="Twinkl" pitchFamily="2" charset="77"/>
        <a:ea typeface="+mn-ea"/>
        <a:cs typeface="+mn-cs"/>
      </a:defRPr>
    </a:lvl8pPr>
    <a:lvl9pPr marL="3657600" algn="l" defTabSz="914400" rtl="0" eaLnBrk="1" latinLnBrk="0" hangingPunct="1">
      <a:defRPr kern="1200">
        <a:solidFill>
          <a:schemeClr val="tx1"/>
        </a:solidFill>
        <a:latin typeface="Twinkl"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 uri="http://customooxmlschemas.google.com/">
      <go:slidesCustomData xmlns="" xmlns:p15="http://schemas.microsoft.com/office/powerpoint/2012/main" xmlns:go="http://customooxmlschemas.google.com/" roundtripDataSignature="AMtx7mgL+SBKEJ4eSv38rEr6VV9g1IiYUg==" r:id="rId53"/>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 Powell" initial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3" autoAdjust="0"/>
    <p:restoredTop sz="94660"/>
  </p:normalViewPr>
  <p:slideViewPr>
    <p:cSldViewPr snapToGrid="0">
      <p:cViewPr varScale="1">
        <p:scale>
          <a:sx n="74" d="100"/>
          <a:sy n="74" d="100"/>
        </p:scale>
        <p:origin x="1373" y="7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86" d="100"/>
          <a:sy n="86" d="100"/>
        </p:scale>
        <p:origin x="39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3" Type="http://customschemas.google.com/relationships/presentationmetadata" Target="meta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257A4A-18F2-4782-9047-EF06E933EA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dirty="0">
              <a:latin typeface="Roboto" panose="02000000000000000000" pitchFamily="2" charset="0"/>
            </a:endParaRPr>
          </a:p>
        </p:txBody>
      </p:sp>
      <p:sp>
        <p:nvSpPr>
          <p:cNvPr id="3" name="Date Placeholder 2">
            <a:extLst>
              <a:ext uri="{FF2B5EF4-FFF2-40B4-BE49-F238E27FC236}">
                <a16:creationId xmlns:a16="http://schemas.microsoft.com/office/drawing/2014/main" id="{FBB76A0E-0276-4487-8901-796A4C31EE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57AB9827-D60E-114A-8EC5-103030D5F04A}" type="datetimeFigureOut">
              <a:rPr lang="en-GB">
                <a:latin typeface="Roboto" panose="02000000000000000000" pitchFamily="2" charset="0"/>
              </a:rPr>
              <a:pPr>
                <a:defRPr/>
              </a:pPr>
              <a:t>09/03/2026</a:t>
            </a:fld>
            <a:endParaRPr lang="en-GB" dirty="0">
              <a:latin typeface="Roboto" panose="02000000000000000000" pitchFamily="2" charset="0"/>
            </a:endParaRPr>
          </a:p>
        </p:txBody>
      </p:sp>
      <p:sp>
        <p:nvSpPr>
          <p:cNvPr id="4" name="Footer Placeholder 3">
            <a:extLst>
              <a:ext uri="{FF2B5EF4-FFF2-40B4-BE49-F238E27FC236}">
                <a16:creationId xmlns:a16="http://schemas.microsoft.com/office/drawing/2014/main" id="{2A7CEAC3-DD49-4C78-9EC2-429F0D40B9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dirty="0">
              <a:latin typeface="Roboto" panose="02000000000000000000" pitchFamily="2" charset="0"/>
            </a:endParaRPr>
          </a:p>
        </p:txBody>
      </p:sp>
      <p:sp>
        <p:nvSpPr>
          <p:cNvPr id="5" name="Slide Number Placeholder 4">
            <a:extLst>
              <a:ext uri="{FF2B5EF4-FFF2-40B4-BE49-F238E27FC236}">
                <a16:creationId xmlns:a16="http://schemas.microsoft.com/office/drawing/2014/main" id="{CBD84D2F-0A0E-42E2-B7F4-8D178B1A9EC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uffy-TTF" panose="020B0603060100000000" pitchFamily="34" charset="0"/>
              </a:defRPr>
            </a:lvl1pPr>
          </a:lstStyle>
          <a:p>
            <a:fld id="{4694DBB9-231D-7F4B-AD62-75A058075DBF}" type="slidenum">
              <a:rPr lang="en-GB" altLang="en-US">
                <a:latin typeface="Roboto" panose="02000000000000000000" pitchFamily="2" charset="0"/>
              </a:rPr>
              <a:pPr/>
              <a:t>‹#›</a:t>
            </a:fld>
            <a:endParaRPr lang="en-GB" altLang="en-US" dirty="0">
              <a:latin typeface="Roboto" panose="02000000000000000000"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22E4E0-B20C-4376-A804-314140FAFA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Roboto" panose="02000000000000000000" pitchFamily="2" charset="0"/>
              </a:defRPr>
            </a:lvl1pPr>
          </a:lstStyle>
          <a:p>
            <a:pPr>
              <a:defRPr/>
            </a:pPr>
            <a:endParaRPr lang="en-GB" dirty="0"/>
          </a:p>
        </p:txBody>
      </p:sp>
      <p:sp>
        <p:nvSpPr>
          <p:cNvPr id="3" name="Date Placeholder 2">
            <a:extLst>
              <a:ext uri="{FF2B5EF4-FFF2-40B4-BE49-F238E27FC236}">
                <a16:creationId xmlns:a16="http://schemas.microsoft.com/office/drawing/2014/main" id="{65233CF8-5D2A-4A30-B6D4-28CA6ACE896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Roboto" panose="02000000000000000000" pitchFamily="2" charset="0"/>
              </a:defRPr>
            </a:lvl1pPr>
          </a:lstStyle>
          <a:p>
            <a:pPr>
              <a:defRPr/>
            </a:pPr>
            <a:fld id="{F7CCEC64-B4BA-B649-8394-E5FAEA514BAF}" type="datetimeFigureOut">
              <a:rPr lang="en-GB" smtClean="0"/>
              <a:pPr>
                <a:defRPr/>
              </a:pPr>
              <a:t>09/03/2026</a:t>
            </a:fld>
            <a:endParaRPr lang="en-GB" dirty="0"/>
          </a:p>
        </p:txBody>
      </p:sp>
      <p:sp>
        <p:nvSpPr>
          <p:cNvPr id="4" name="Slide Image Placeholder 3">
            <a:extLst>
              <a:ext uri="{FF2B5EF4-FFF2-40B4-BE49-F238E27FC236}">
                <a16:creationId xmlns:a16="http://schemas.microsoft.com/office/drawing/2014/main" id="{713D5CBB-1227-492B-862F-EE918AC4459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9191F8ED-008B-4A01-A31C-5126532F0C0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id="{91662D04-104F-4D4C-816D-D471ADF1A88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Roboto" panose="02000000000000000000" pitchFamily="2" charset="0"/>
              </a:defRPr>
            </a:lvl1pPr>
          </a:lstStyle>
          <a:p>
            <a:pPr>
              <a:defRPr/>
            </a:pPr>
            <a:endParaRPr lang="en-GB" dirty="0"/>
          </a:p>
        </p:txBody>
      </p:sp>
      <p:sp>
        <p:nvSpPr>
          <p:cNvPr id="7" name="Slide Number Placeholder 6">
            <a:extLst>
              <a:ext uri="{FF2B5EF4-FFF2-40B4-BE49-F238E27FC236}">
                <a16:creationId xmlns:a16="http://schemas.microsoft.com/office/drawing/2014/main" id="{2E622394-2A7F-47AE-8DEC-AEC05C77B8E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Roboto" panose="02000000000000000000" pitchFamily="2" charset="0"/>
              </a:defRPr>
            </a:lvl1pPr>
          </a:lstStyle>
          <a:p>
            <a:fld id="{70F4919A-AC43-6044-83EF-4A06A8345D1C}" type="slidenum">
              <a:rPr lang="en-GB" altLang="en-US" smtClean="0"/>
              <a:pPr/>
              <a:t>‹#›</a:t>
            </a:fld>
            <a:endParaRPr lang="en-GB" altLang="en-US" dirty="0"/>
          </a:p>
        </p:txBody>
      </p:sp>
    </p:spTree>
    <p:extLst>
      <p:ext uri="{BB962C8B-B14F-4D97-AF65-F5344CB8AC3E}">
        <p14:creationId xmlns:p14="http://schemas.microsoft.com/office/powerpoint/2010/main" val="206985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C768AE-B44F-9042-983E-ED9ED30AA97D}"/>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03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094DC29-BEE7-8049-851B-9212A4D8652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rId4"/>
            <a:extLst>
              <a:ext uri="{FF2B5EF4-FFF2-40B4-BE49-F238E27FC236}">
                <a16:creationId xmlns:a16="http://schemas.microsoft.com/office/drawing/2014/main" id="{853EE546-2BBC-1E4F-84C7-951BAC1B1A88}"/>
              </a:ext>
            </a:extLst>
          </p:cNvPr>
          <p:cNvSpPr/>
          <p:nvPr userDrawn="1"/>
        </p:nvSpPr>
        <p:spPr>
          <a:xfrm>
            <a:off x="4139952" y="5445224"/>
            <a:ext cx="936104" cy="750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08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16C59668-C721-8748-BA1C-AFD35556D9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AECB027D-5E46-B64F-830D-28F27E47FF10}"/>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48B1783A-CB49-6845-9682-4ED38672E27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83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EED28DDB-BFC1-9B4B-AF4C-AD9B3611DF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ounded Rectangle 4">
            <a:extLst>
              <a:ext uri="{FF2B5EF4-FFF2-40B4-BE49-F238E27FC236}">
                <a16:creationId xmlns:a16="http://schemas.microsoft.com/office/drawing/2014/main" id="{D00B2E63-20FB-0149-99F7-21B56CDCBEC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81993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FCA42F83-C919-C147-B8EF-5F80D44C3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ounded Rectangle 6">
            <a:extLst>
              <a:ext uri="{FF2B5EF4-FFF2-40B4-BE49-F238E27FC236}">
                <a16:creationId xmlns:a16="http://schemas.microsoft.com/office/drawing/2014/main" id="{A471A894-5CA0-8245-8C4C-561039C391D8}"/>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2DE259D9-AA70-8043-ADD1-D20B94617BFC}"/>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4A2B81FD-DCD6-B44A-8EF8-3315EF067D32}"/>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4DB91EB8-6F33-5F4E-BC26-05DECB0803B9}"/>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F6DA064E-FBFF-2741-822B-0D5B994DCA9D}"/>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56599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8C57DEA0-DDF4-3248-B814-787FB86CBF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3">
            <a:extLst>
              <a:ext uri="{FF2B5EF4-FFF2-40B4-BE49-F238E27FC236}">
                <a16:creationId xmlns:a16="http://schemas.microsoft.com/office/drawing/2014/main" id="{78B6958E-4B05-1343-88D7-2D278446988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765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7EB3848-A70A-A648-AE64-B081BC264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4549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0">
          <a:blip r:embed="rId9">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8583A80-4493-0B4B-87B6-6C0C7DBA817F}"/>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C020387-76C5-364F-8521-0EBF4693AE55}"/>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713" r:id="rId1"/>
    <p:sldLayoutId id="2147483715" r:id="rId2"/>
    <p:sldLayoutId id="2147483716" r:id="rId3"/>
    <p:sldLayoutId id="2147483717" r:id="rId4"/>
    <p:sldLayoutId id="2147483718" r:id="rId5"/>
    <p:sldLayoutId id="2147483719" r:id="rId6"/>
    <p:sldLayoutId id="2147483714" r:id="rId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Roboto" panose="02000000000000000000" pitchFamily="2" charset="0"/>
          <a:cs typeface="Roboto" panose="02000000000000000000"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Roboto" panose="02000000000000000000" pitchFamily="2" charset="0"/>
          <a:cs typeface="Roboto" panose="02000000000000000000"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slide" Target="slide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ww.twinkl.co.uk/resources/twinkl-life" TargetMode="External"/><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2.0/uk/" TargetMode="External"/><Relationship Id="rId3" Type="http://schemas.openxmlformats.org/officeDocument/2006/relationships/image" Target="../media/image12.jpeg"/><Relationship Id="rId7" Type="http://schemas.openxmlformats.org/officeDocument/2006/relationships/hyperlink" Target="https://affecttheverb.com/disabledandhere" TargetMode="Externa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358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D15F65-E484-4F13-BA2C-5561CCFE7B01}"/>
              </a:ext>
            </a:extLst>
          </p:cNvPr>
          <p:cNvSpPr/>
          <p:nvPr/>
        </p:nvSpPr>
        <p:spPr>
          <a:xfrm>
            <a:off x="0" y="6251575"/>
            <a:ext cx="9144000" cy="6111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3" name="Straight Connector 2">
            <a:extLst>
              <a:ext uri="{FF2B5EF4-FFF2-40B4-BE49-F238E27FC236}">
                <a16:creationId xmlns:a16="http://schemas.microsoft.com/office/drawing/2014/main" id="{9C42F223-2351-43B0-A5FB-F01C40E1EE3E}"/>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20" name="TextBox 3">
            <a:extLst>
              <a:ext uri="{FF2B5EF4-FFF2-40B4-BE49-F238E27FC236}">
                <a16:creationId xmlns:a16="http://schemas.microsoft.com/office/drawing/2014/main" id="{B614C6A3-067A-E44D-ADCB-125F614DFDBB}"/>
              </a:ext>
            </a:extLst>
          </p:cNvPr>
          <p:cNvSpPr txBox="1">
            <a:spLocks noChangeArrowheads="1"/>
          </p:cNvSpPr>
          <p:nvPr/>
        </p:nvSpPr>
        <p:spPr bwMode="auto">
          <a:xfrm>
            <a:off x="2128602" y="6491288"/>
            <a:ext cx="4886796" cy="17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7000"/>
              </a:lnSpc>
              <a:spcBef>
                <a:spcPct val="0"/>
              </a:spcBef>
              <a:buFontTx/>
              <a:buNone/>
            </a:pPr>
            <a:r>
              <a:rPr lang="en-GB" altLang="en-US" sz="800" b="1" dirty="0">
                <a:solidFill>
                  <a:srgbClr val="FFFFFF"/>
                </a:solidFill>
                <a:latin typeface="Roboto" panose="02000000000000000000" pitchFamily="2" charset="0"/>
                <a:ea typeface="Roboto" panose="02000000000000000000" pitchFamily="2" charset="0"/>
                <a:cs typeface="Arial" panose="020B0604020202020204" pitchFamily="34" charset="0"/>
              </a:rPr>
              <a:t>PSHE and Citizenship </a:t>
            </a:r>
            <a:r>
              <a:rPr lang="en-GB" altLang="en-US" sz="800" dirty="0">
                <a:solidFill>
                  <a:srgbClr val="FFFFFF"/>
                </a:solidFill>
                <a:latin typeface="Roboto" panose="02000000000000000000" pitchFamily="2" charset="0"/>
                <a:ea typeface="Roboto" panose="02000000000000000000" pitchFamily="2" charset="0"/>
                <a:cs typeface="Arial" panose="020B0604020202020204" pitchFamily="34" charset="0"/>
              </a:rPr>
              <a:t>| LKS2 | Health and Wellbeing | Growing Up | Relationships and Families | Lesson 5</a:t>
            </a:r>
          </a:p>
        </p:txBody>
      </p:sp>
      <p:pic>
        <p:nvPicPr>
          <p:cNvPr id="9221" name="Picture 4">
            <a:extLst>
              <a:ext uri="{FF2B5EF4-FFF2-40B4-BE49-F238E27FC236}">
                <a16:creationId xmlns:a16="http://schemas.microsoft.com/office/drawing/2014/main" id="{3C258E29-4A6B-714E-B251-A2B588B7DC9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65550" y="1050925"/>
            <a:ext cx="16129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Placeholder 16">
            <a:extLst>
              <a:ext uri="{FF2B5EF4-FFF2-40B4-BE49-F238E27FC236}">
                <a16:creationId xmlns:a16="http://schemas.microsoft.com/office/drawing/2014/main" id="{1081ED70-82E8-F94F-A54A-A7F976976AE4}"/>
              </a:ext>
            </a:extLst>
          </p:cNvPr>
          <p:cNvSpPr>
            <a:spLocks noChangeArrowheads="1"/>
          </p:cNvSpPr>
          <p:nvPr/>
        </p:nvSpPr>
        <p:spPr bwMode="auto">
          <a:xfrm>
            <a:off x="971550" y="3200400"/>
            <a:ext cx="7200900" cy="5429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buFont typeface="Arial" panose="020B0604020202020204" pitchFamily="34" charset="0"/>
              <a:buNone/>
            </a:pPr>
            <a:r>
              <a:rPr lang="en-GB" altLang="en-US" dirty="0">
                <a:solidFill>
                  <a:schemeClr val="bg1"/>
                </a:solidFill>
                <a:latin typeface="Roboto" panose="02000000000000000000" pitchFamily="2" charset="0"/>
                <a:ea typeface="Roboto" panose="02000000000000000000" pitchFamily="2" charset="0"/>
                <a:cs typeface="Arial" panose="020B0604020202020204" pitchFamily="34" charset="0"/>
              </a:rPr>
              <a:t>Health and Wellbeing | Growing Up</a:t>
            </a:r>
          </a:p>
        </p:txBody>
      </p:sp>
      <p:sp>
        <p:nvSpPr>
          <p:cNvPr id="9223" name="Title 17">
            <a:extLst>
              <a:ext uri="{FF2B5EF4-FFF2-40B4-BE49-F238E27FC236}">
                <a16:creationId xmlns:a16="http://schemas.microsoft.com/office/drawing/2014/main" id="{21E79959-6C02-404F-B32C-CBE2C08AFE66}"/>
              </a:ext>
            </a:extLst>
          </p:cNvPr>
          <p:cNvSpPr>
            <a:spLocks noChangeArrowheads="1"/>
          </p:cNvSpPr>
          <p:nvPr/>
        </p:nvSpPr>
        <p:spPr bwMode="auto">
          <a:xfrm>
            <a:off x="755650" y="2359025"/>
            <a:ext cx="7632700" cy="6556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5400" b="1" dirty="0">
                <a:solidFill>
                  <a:schemeClr val="bg1"/>
                </a:solidFill>
                <a:latin typeface="Roboto" panose="02000000000000000000" pitchFamily="2" charset="0"/>
                <a:ea typeface="Roboto" panose="02000000000000000000" pitchFamily="2" charset="0"/>
                <a:cs typeface="Arial" panose="020B0604020202020204" pitchFamily="34" charset="0"/>
              </a:rPr>
              <a:t>PSHE and Citizenship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3F58AC8-6C92-B546-8C1D-7498508DDD4F}"/>
              </a:ext>
            </a:extLst>
          </p:cNvPr>
          <p:cNvSpPr>
            <a:spLocks noGrp="1" noChangeArrowheads="1"/>
          </p:cNvSpPr>
          <p:nvPr>
            <p:ph type="title"/>
          </p:nvPr>
        </p:nvSpPr>
        <p:spPr>
          <a:xfrm>
            <a:off x="457200" y="479425"/>
            <a:ext cx="7354888" cy="993775"/>
          </a:xfrm>
        </p:spPr>
        <p:txBody>
          <a:bodyPr/>
          <a:lstStyle/>
          <a:p>
            <a:pPr eaLnBrk="1" hangingPunct="1"/>
            <a:r>
              <a:rPr lang="en-GB" altLang="en-US" sz="3600" dirty="0">
                <a:latin typeface="+mn-lt"/>
              </a:rPr>
              <a:t>Relationships Within Families</a:t>
            </a:r>
          </a:p>
        </p:txBody>
      </p:sp>
      <p:sp>
        <p:nvSpPr>
          <p:cNvPr id="3" name="Rectangle: Rounded Corners 2">
            <a:extLst>
              <a:ext uri="{FF2B5EF4-FFF2-40B4-BE49-F238E27FC236}">
                <a16:creationId xmlns:a16="http://schemas.microsoft.com/office/drawing/2014/main" id="{FC7C926A-0D55-4771-9CF1-0A2F9C8BFAB3}"/>
              </a:ext>
            </a:extLst>
          </p:cNvPr>
          <p:cNvSpPr/>
          <p:nvPr/>
        </p:nvSpPr>
        <p:spPr>
          <a:xfrm>
            <a:off x="730250" y="1473200"/>
            <a:ext cx="7673975" cy="515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r>
              <a:rPr lang="en-GB" dirty="0">
                <a:solidFill>
                  <a:schemeClr val="tx1"/>
                </a:solidFill>
              </a:rPr>
              <a:t>How might all these people be related? Think of all the family member names you know to describe the relationships between people.</a:t>
            </a:r>
          </a:p>
        </p:txBody>
      </p:sp>
      <p:pic>
        <p:nvPicPr>
          <p:cNvPr id="5" name="Picture 4">
            <a:extLst>
              <a:ext uri="{FF2B5EF4-FFF2-40B4-BE49-F238E27FC236}">
                <a16:creationId xmlns:a16="http://schemas.microsoft.com/office/drawing/2014/main" id="{71EF0300-FAE6-4495-A025-C23D5D7C5E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7665" y="2333870"/>
            <a:ext cx="5639138" cy="3759426"/>
          </a:xfrm>
          <a:prstGeom prst="roundRect">
            <a:avLst>
              <a:gd name="adj" fmla="val 9322"/>
            </a:avLst>
          </a:prstGeom>
          <a:ln w="76200">
            <a:solidFill>
              <a:srgbClr val="92D050"/>
            </a:solidFill>
          </a:ln>
        </p:spPr>
      </p:pic>
      <p:pic>
        <p:nvPicPr>
          <p:cNvPr id="16389" name="Whole Class">
            <a:extLst>
              <a:ext uri="{FF2B5EF4-FFF2-40B4-BE49-F238E27FC236}">
                <a16:creationId xmlns:a16="http://schemas.microsoft.com/office/drawing/2014/main" id="{CC869831-0A03-BB4C-874F-87B6503BCE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EBE7603-A2F7-6244-9944-287DF80A6E9D}"/>
              </a:ext>
            </a:extLst>
          </p:cNvPr>
          <p:cNvSpPr>
            <a:spLocks noGrp="1" noChangeArrowheads="1"/>
          </p:cNvSpPr>
          <p:nvPr>
            <p:ph type="title"/>
          </p:nvPr>
        </p:nvSpPr>
        <p:spPr>
          <a:xfrm>
            <a:off x="457200" y="479425"/>
            <a:ext cx="7354888" cy="993775"/>
          </a:xfrm>
        </p:spPr>
        <p:txBody>
          <a:bodyPr/>
          <a:lstStyle/>
          <a:p>
            <a:pPr eaLnBrk="1" hangingPunct="1"/>
            <a:r>
              <a:rPr lang="en-GB" altLang="en-US" sz="3600" dirty="0">
                <a:latin typeface="+mn-lt"/>
              </a:rPr>
              <a:t>Relationships Within Families</a:t>
            </a:r>
          </a:p>
        </p:txBody>
      </p:sp>
      <p:sp>
        <p:nvSpPr>
          <p:cNvPr id="3" name="Rectangle: Rounded Corners 2">
            <a:extLst>
              <a:ext uri="{FF2B5EF4-FFF2-40B4-BE49-F238E27FC236}">
                <a16:creationId xmlns:a16="http://schemas.microsoft.com/office/drawing/2014/main" id="{9647205A-4C20-4159-BA6A-E8578C912461}"/>
              </a:ext>
            </a:extLst>
          </p:cNvPr>
          <p:cNvSpPr/>
          <p:nvPr/>
        </p:nvSpPr>
        <p:spPr>
          <a:xfrm>
            <a:off x="730250" y="1473200"/>
            <a:ext cx="7673975" cy="73183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t>Families can contain parents, children, grandparents, brothers, sisters, aunts, uncles and cousins.</a:t>
            </a:r>
          </a:p>
        </p:txBody>
      </p:sp>
      <p:sp>
        <p:nvSpPr>
          <p:cNvPr id="4" name="Rectangle: Rounded Corners 3">
            <a:extLst>
              <a:ext uri="{FF2B5EF4-FFF2-40B4-BE49-F238E27FC236}">
                <a16:creationId xmlns:a16="http://schemas.microsoft.com/office/drawing/2014/main" id="{65CC7F68-0437-4544-AA41-BD8CE95C08FB}"/>
              </a:ext>
            </a:extLst>
          </p:cNvPr>
          <p:cNvSpPr/>
          <p:nvPr/>
        </p:nvSpPr>
        <p:spPr>
          <a:xfrm>
            <a:off x="730250" y="2349500"/>
            <a:ext cx="7672388" cy="503238"/>
          </a:xfrm>
          <a:prstGeom prst="roundRect">
            <a:avLst>
              <a:gd name="adj" fmla="val 2052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Some families contain </a:t>
            </a:r>
            <a:r>
              <a:rPr lang="en-GB" b="1" dirty="0"/>
              <a:t>half</a:t>
            </a:r>
            <a:r>
              <a:rPr lang="en-GB" dirty="0"/>
              <a:t>-brothers or half-sisters.</a:t>
            </a:r>
          </a:p>
        </p:txBody>
      </p:sp>
      <p:sp>
        <p:nvSpPr>
          <p:cNvPr id="5" name="Rectangle: Rounded Corners 4">
            <a:extLst>
              <a:ext uri="{FF2B5EF4-FFF2-40B4-BE49-F238E27FC236}">
                <a16:creationId xmlns:a16="http://schemas.microsoft.com/office/drawing/2014/main" id="{9FF52EC1-9F3B-4AD3-A832-12CFC3E255E1}"/>
              </a:ext>
            </a:extLst>
          </p:cNvPr>
          <p:cNvSpPr/>
          <p:nvPr/>
        </p:nvSpPr>
        <p:spPr>
          <a:xfrm>
            <a:off x="730250" y="2997200"/>
            <a:ext cx="7672388" cy="708025"/>
          </a:xfrm>
          <a:prstGeom prst="roundRect">
            <a:avLst>
              <a:gd name="adj" fmla="val 1364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Some families contain </a:t>
            </a:r>
            <a:r>
              <a:rPr lang="en-GB" b="1" dirty="0"/>
              <a:t>step</a:t>
            </a:r>
            <a:r>
              <a:rPr lang="en-GB" dirty="0"/>
              <a:t>-dads, step-mums,</a:t>
            </a:r>
            <a:br>
              <a:rPr lang="en-GB" dirty="0"/>
            </a:br>
            <a:r>
              <a:rPr lang="en-GB" dirty="0"/>
              <a:t>step-brothers or step-sisters.</a:t>
            </a:r>
          </a:p>
        </p:txBody>
      </p:sp>
      <p:sp>
        <p:nvSpPr>
          <p:cNvPr id="6" name="Rectangle: Rounded Corners 5">
            <a:extLst>
              <a:ext uri="{FF2B5EF4-FFF2-40B4-BE49-F238E27FC236}">
                <a16:creationId xmlns:a16="http://schemas.microsoft.com/office/drawing/2014/main" id="{7A16C5B8-7D91-4AB5-B650-81FE498951C6}"/>
              </a:ext>
            </a:extLst>
          </p:cNvPr>
          <p:cNvSpPr/>
          <p:nvPr/>
        </p:nvSpPr>
        <p:spPr>
          <a:xfrm>
            <a:off x="730250" y="3849688"/>
            <a:ext cx="7672388" cy="1335087"/>
          </a:xfrm>
          <a:prstGeom prst="roundRect">
            <a:avLst>
              <a:gd name="adj" fmla="val 1079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016000" bIns="216000" anchor="ctr"/>
          <a:lstStyle/>
          <a:p>
            <a:pPr eaLnBrk="1" fontAlgn="auto" hangingPunct="1">
              <a:spcBef>
                <a:spcPts val="0"/>
              </a:spcBef>
              <a:spcAft>
                <a:spcPts val="0"/>
              </a:spcAft>
              <a:defRPr/>
            </a:pPr>
            <a:r>
              <a:rPr lang="en-GB" dirty="0"/>
              <a:t>Some families have no parents. Some families have mums, some families have dads and some families have both. Two mums (a lesbian couple) or two dads (a gay couple) are called same-sex parents.</a:t>
            </a:r>
          </a:p>
        </p:txBody>
      </p:sp>
      <p:sp>
        <p:nvSpPr>
          <p:cNvPr id="7" name="Rectangle: Rounded Corners 6">
            <a:extLst>
              <a:ext uri="{FF2B5EF4-FFF2-40B4-BE49-F238E27FC236}">
                <a16:creationId xmlns:a16="http://schemas.microsoft.com/office/drawing/2014/main" id="{3A86E315-7153-4FC8-8B30-DC53E1E6F9B9}"/>
              </a:ext>
            </a:extLst>
          </p:cNvPr>
          <p:cNvSpPr/>
          <p:nvPr/>
        </p:nvSpPr>
        <p:spPr>
          <a:xfrm>
            <a:off x="730250" y="5329238"/>
            <a:ext cx="7672388" cy="836612"/>
          </a:xfrm>
          <a:prstGeom prst="roundRect">
            <a:avLst>
              <a:gd name="adj" fmla="val 1317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When there is just one parent in a family,</a:t>
            </a:r>
            <a:br>
              <a:rPr lang="en-GB" dirty="0"/>
            </a:br>
            <a:r>
              <a:rPr lang="en-GB" dirty="0"/>
              <a:t>they are called </a:t>
            </a:r>
            <a:r>
              <a:rPr lang="en-GB" b="1" dirty="0"/>
              <a:t>single-parent</a:t>
            </a:r>
            <a:r>
              <a:rPr lang="en-GB" dirty="0"/>
              <a:t> families.</a:t>
            </a:r>
          </a:p>
        </p:txBody>
      </p:sp>
      <p:pic>
        <p:nvPicPr>
          <p:cNvPr id="17416" name="Picture 8">
            <a:extLst>
              <a:ext uri="{FF2B5EF4-FFF2-40B4-BE49-F238E27FC236}">
                <a16:creationId xmlns:a16="http://schemas.microsoft.com/office/drawing/2014/main" id="{3620A578-7463-2A46-8693-3BE1EB9DBEB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27763" y="2060575"/>
            <a:ext cx="200818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Whole Class">
            <a:extLst>
              <a:ext uri="{FF2B5EF4-FFF2-40B4-BE49-F238E27FC236}">
                <a16:creationId xmlns:a16="http://schemas.microsoft.com/office/drawing/2014/main" id="{3574E32E-9B9A-184A-8D23-87FE9A844D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D9AC0F83-D5A2-4B25-AD92-27E3E5D8C301}"/>
              </a:ext>
            </a:extLst>
          </p:cNvPr>
          <p:cNvSpPr/>
          <p:nvPr/>
        </p:nvSpPr>
        <p:spPr>
          <a:xfrm>
            <a:off x="642938" y="1447800"/>
            <a:ext cx="7848600" cy="4789488"/>
          </a:xfrm>
          <a:prstGeom prst="roundRect">
            <a:avLst>
              <a:gd name="adj" fmla="val 4183"/>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t" anchorCtr="0"/>
          <a:lstStyle/>
          <a:p>
            <a:r>
              <a:rPr lang="en-GB" dirty="0">
                <a:solidFill>
                  <a:srgbClr val="172B4D"/>
                </a:solidFill>
              </a:rPr>
              <a:t>Some children don’t live with their parents. In some families, children might be looked after by grandparents, aunties or uncles.</a:t>
            </a:r>
          </a:p>
          <a:p>
            <a:endParaRPr lang="en-GB" dirty="0">
              <a:solidFill>
                <a:srgbClr val="172B4D"/>
              </a:solidFill>
              <a:latin typeface="-apple-system"/>
            </a:endParaRPr>
          </a:p>
          <a:p>
            <a:r>
              <a:rPr lang="en-GB" dirty="0">
                <a:solidFill>
                  <a:schemeClr val="tx1"/>
                </a:solidFill>
              </a:rPr>
              <a:t>In other families, children live with carers - people who look after them who are not related to them but who care for them in all the same ways that a parent would care for a child.</a:t>
            </a:r>
          </a:p>
          <a:p>
            <a:br>
              <a:rPr lang="en-GB" dirty="0"/>
            </a:br>
            <a:endParaRPr lang="en-GB" dirty="0"/>
          </a:p>
        </p:txBody>
      </p:sp>
      <p:sp>
        <p:nvSpPr>
          <p:cNvPr id="17410" name="Title 1">
            <a:extLst>
              <a:ext uri="{FF2B5EF4-FFF2-40B4-BE49-F238E27FC236}">
                <a16:creationId xmlns:a16="http://schemas.microsoft.com/office/drawing/2014/main" id="{AEBE7603-A2F7-6244-9944-287DF80A6E9D}"/>
              </a:ext>
            </a:extLst>
          </p:cNvPr>
          <p:cNvSpPr>
            <a:spLocks noGrp="1" noChangeArrowheads="1"/>
          </p:cNvSpPr>
          <p:nvPr>
            <p:ph type="title"/>
          </p:nvPr>
        </p:nvSpPr>
        <p:spPr>
          <a:xfrm>
            <a:off x="457200" y="479425"/>
            <a:ext cx="7354888" cy="993775"/>
          </a:xfrm>
        </p:spPr>
        <p:txBody>
          <a:bodyPr/>
          <a:lstStyle/>
          <a:p>
            <a:pPr eaLnBrk="1" hangingPunct="1"/>
            <a:r>
              <a:rPr lang="en-GB" altLang="en-US" sz="3600" dirty="0">
                <a:latin typeface="+mn-lt"/>
              </a:rPr>
              <a:t>Relationships Within Families</a:t>
            </a:r>
          </a:p>
        </p:txBody>
      </p:sp>
      <p:pic>
        <p:nvPicPr>
          <p:cNvPr id="17417" name="Whole Class">
            <a:extLst>
              <a:ext uri="{FF2B5EF4-FFF2-40B4-BE49-F238E27FC236}">
                <a16:creationId xmlns:a16="http://schemas.microsoft.com/office/drawing/2014/main" id="{3574E32E-9B9A-184A-8D23-87FE9A844D0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0615" y="3166164"/>
            <a:ext cx="3879715" cy="394248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4005064"/>
            <a:ext cx="3457280" cy="265259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40330" y="3192058"/>
            <a:ext cx="1444609" cy="4255557"/>
          </a:xfrm>
          <a:prstGeom prst="rect">
            <a:avLst/>
          </a:prstGeom>
        </p:spPr>
      </p:pic>
    </p:spTree>
    <p:extLst>
      <p:ext uri="{BB962C8B-B14F-4D97-AF65-F5344CB8AC3E}">
        <p14:creationId xmlns:p14="http://schemas.microsoft.com/office/powerpoint/2010/main" val="40048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9AC0F83-D5A2-4B25-AD92-27E3E5D8C301}"/>
              </a:ext>
            </a:extLst>
          </p:cNvPr>
          <p:cNvSpPr/>
          <p:nvPr/>
        </p:nvSpPr>
        <p:spPr>
          <a:xfrm>
            <a:off x="642938" y="1447800"/>
            <a:ext cx="7848600" cy="4789488"/>
          </a:xfrm>
          <a:prstGeom prst="roundRect">
            <a:avLst>
              <a:gd name="adj" fmla="val 4183"/>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1">
            <a:extLst>
              <a:ext uri="{FF2B5EF4-FFF2-40B4-BE49-F238E27FC236}">
                <a16:creationId xmlns:a16="http://schemas.microsoft.com/office/drawing/2014/main" id="{BFA9643B-44A7-7B4E-9733-5D5EE42C7492}"/>
              </a:ext>
            </a:extLst>
          </p:cNvPr>
          <p:cNvSpPr>
            <a:spLocks noGrp="1" noChangeArrowheads="1"/>
          </p:cNvSpPr>
          <p:nvPr>
            <p:ph type="title"/>
          </p:nvPr>
        </p:nvSpPr>
        <p:spPr>
          <a:xfrm>
            <a:off x="457200" y="479425"/>
            <a:ext cx="7283450" cy="993775"/>
          </a:xfrm>
        </p:spPr>
        <p:txBody>
          <a:bodyPr/>
          <a:lstStyle/>
          <a:p>
            <a:pPr eaLnBrk="1" hangingPunct="1"/>
            <a:r>
              <a:rPr lang="en-GB" altLang="en-US" sz="3600" dirty="0">
                <a:latin typeface="+mn-lt"/>
              </a:rPr>
              <a:t>Relationships Within Families</a:t>
            </a:r>
          </a:p>
        </p:txBody>
      </p:sp>
      <p:sp>
        <p:nvSpPr>
          <p:cNvPr id="3" name="Rectangle: Rounded Corners 2">
            <a:extLst>
              <a:ext uri="{FF2B5EF4-FFF2-40B4-BE49-F238E27FC236}">
                <a16:creationId xmlns:a16="http://schemas.microsoft.com/office/drawing/2014/main" id="{6ED5ECFB-B4EF-4701-8F12-58115B2BD530}"/>
              </a:ext>
            </a:extLst>
          </p:cNvPr>
          <p:cNvSpPr/>
          <p:nvPr/>
        </p:nvSpPr>
        <p:spPr>
          <a:xfrm>
            <a:off x="611188" y="1598613"/>
            <a:ext cx="7929562"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tx1"/>
                </a:solidFill>
              </a:rPr>
              <a:t>In some families with two parents, the parents are married.</a:t>
            </a:r>
          </a:p>
        </p:txBody>
      </p:sp>
      <p:sp>
        <p:nvSpPr>
          <p:cNvPr id="5" name="Rectangle: Rounded Corners 4">
            <a:extLst>
              <a:ext uri="{FF2B5EF4-FFF2-40B4-BE49-F238E27FC236}">
                <a16:creationId xmlns:a16="http://schemas.microsoft.com/office/drawing/2014/main" id="{F5FDD2B3-BD77-408C-ADE6-7B46A07AFDAA}"/>
              </a:ext>
            </a:extLst>
          </p:cNvPr>
          <p:cNvSpPr/>
          <p:nvPr/>
        </p:nvSpPr>
        <p:spPr>
          <a:xfrm>
            <a:off x="611188" y="2119313"/>
            <a:ext cx="7921625" cy="515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tx1"/>
                </a:solidFill>
              </a:rPr>
              <a:t>In others, the couple might be in a relationship called a civil partnership.</a:t>
            </a:r>
          </a:p>
        </p:txBody>
      </p:sp>
      <p:sp>
        <p:nvSpPr>
          <p:cNvPr id="6" name="Rectangle: Rounded Corners 5">
            <a:extLst>
              <a:ext uri="{FF2B5EF4-FFF2-40B4-BE49-F238E27FC236}">
                <a16:creationId xmlns:a16="http://schemas.microsoft.com/office/drawing/2014/main" id="{9FC19401-EA50-4A30-8205-5D8C0C079CE3}"/>
              </a:ext>
            </a:extLst>
          </p:cNvPr>
          <p:cNvSpPr/>
          <p:nvPr/>
        </p:nvSpPr>
        <p:spPr>
          <a:xfrm>
            <a:off x="611188" y="2547938"/>
            <a:ext cx="5184775" cy="18907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tx1"/>
                </a:solidFill>
              </a:rPr>
              <a:t>When two people want to be together and</a:t>
            </a:r>
            <a:br>
              <a:rPr lang="en-GB" dirty="0">
                <a:solidFill>
                  <a:schemeClr val="tx1"/>
                </a:solidFill>
              </a:rPr>
            </a:br>
            <a:r>
              <a:rPr lang="en-GB" dirty="0">
                <a:solidFill>
                  <a:schemeClr val="tx1"/>
                </a:solidFill>
              </a:rPr>
              <a:t>stay together, they make a commitment to</a:t>
            </a:r>
            <a:br>
              <a:rPr lang="en-GB" dirty="0">
                <a:solidFill>
                  <a:schemeClr val="tx1"/>
                </a:solidFill>
              </a:rPr>
            </a:br>
            <a:r>
              <a:rPr lang="en-GB" dirty="0">
                <a:solidFill>
                  <a:schemeClr val="tx1"/>
                </a:solidFill>
              </a:rPr>
              <a:t>each other. They promise to love and care</a:t>
            </a:r>
            <a:br>
              <a:rPr lang="en-GB" dirty="0">
                <a:solidFill>
                  <a:schemeClr val="tx1"/>
                </a:solidFill>
              </a:rPr>
            </a:br>
            <a:r>
              <a:rPr lang="en-GB" dirty="0">
                <a:solidFill>
                  <a:schemeClr val="tx1"/>
                </a:solidFill>
              </a:rPr>
              <a:t>for one another and often they celebrate</a:t>
            </a:r>
            <a:br>
              <a:rPr lang="en-GB" dirty="0">
                <a:solidFill>
                  <a:schemeClr val="tx1"/>
                </a:solidFill>
              </a:rPr>
            </a:br>
            <a:r>
              <a:rPr lang="en-GB" dirty="0">
                <a:solidFill>
                  <a:schemeClr val="tx1"/>
                </a:solidFill>
              </a:rPr>
              <a:t>this promise with their family and friends.</a:t>
            </a:r>
          </a:p>
        </p:txBody>
      </p:sp>
      <p:sp>
        <p:nvSpPr>
          <p:cNvPr id="7" name="Rectangle: Rounded Corners 6">
            <a:extLst>
              <a:ext uri="{FF2B5EF4-FFF2-40B4-BE49-F238E27FC236}">
                <a16:creationId xmlns:a16="http://schemas.microsoft.com/office/drawing/2014/main" id="{618425C9-1188-48F5-8393-9C3695E3054B}"/>
              </a:ext>
            </a:extLst>
          </p:cNvPr>
          <p:cNvSpPr/>
          <p:nvPr/>
        </p:nvSpPr>
        <p:spPr>
          <a:xfrm>
            <a:off x="611188" y="4227513"/>
            <a:ext cx="5256212" cy="1279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tx1"/>
                </a:solidFill>
              </a:rPr>
              <a:t>Two people who love and care for one another can be in a committed relationship, without being married or in a civil partnership.</a:t>
            </a:r>
          </a:p>
        </p:txBody>
      </p:sp>
      <p:pic>
        <p:nvPicPr>
          <p:cNvPr id="18440" name="Picture 8">
            <a:extLst>
              <a:ext uri="{FF2B5EF4-FFF2-40B4-BE49-F238E27FC236}">
                <a16:creationId xmlns:a16="http://schemas.microsoft.com/office/drawing/2014/main" id="{66C3DB9E-7BBC-E448-8AB5-CEC08A28AE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00713" y="2852738"/>
            <a:ext cx="3017837"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Whole Class">
            <a:extLst>
              <a:ext uri="{FF2B5EF4-FFF2-40B4-BE49-F238E27FC236}">
                <a16:creationId xmlns:a16="http://schemas.microsoft.com/office/drawing/2014/main" id="{B1F51967-7EF0-1E48-BD8A-6FC39457785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2681E0-7083-D944-961C-91042DDE5F7B}"/>
              </a:ext>
            </a:extLst>
          </p:cNvPr>
          <p:cNvSpPr>
            <a:spLocks noGrp="1" noChangeArrowheads="1"/>
          </p:cNvSpPr>
          <p:nvPr>
            <p:ph type="title"/>
          </p:nvPr>
        </p:nvSpPr>
        <p:spPr>
          <a:xfrm>
            <a:off x="755576" y="512763"/>
            <a:ext cx="7283450" cy="993775"/>
          </a:xfrm>
        </p:spPr>
        <p:txBody>
          <a:bodyPr/>
          <a:lstStyle/>
          <a:p>
            <a:pPr eaLnBrk="1" hangingPunct="1"/>
            <a:r>
              <a:rPr lang="en-GB" altLang="en-US" sz="3600" dirty="0">
                <a:latin typeface="+mn-lt"/>
              </a:rPr>
              <a:t>Relationships Within Families</a:t>
            </a:r>
          </a:p>
        </p:txBody>
      </p:sp>
      <p:sp>
        <p:nvSpPr>
          <p:cNvPr id="5" name="Rectangle: Rounded Corners 9">
            <a:extLst>
              <a:ext uri="{FF2B5EF4-FFF2-40B4-BE49-F238E27FC236}">
                <a16:creationId xmlns:a16="http://schemas.microsoft.com/office/drawing/2014/main" id="{2F3BACC8-26E1-D64A-904F-975F9448682C}"/>
              </a:ext>
            </a:extLst>
          </p:cNvPr>
          <p:cNvSpPr/>
          <p:nvPr/>
        </p:nvSpPr>
        <p:spPr>
          <a:xfrm>
            <a:off x="1495425" y="1824826"/>
            <a:ext cx="6677025" cy="1954213"/>
          </a:xfrm>
          <a:prstGeom prst="roundRect">
            <a:avLst>
              <a:gd name="adj" fmla="val 4183"/>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GB" dirty="0">
                <a:solidFill>
                  <a:schemeClr val="tx1"/>
                </a:solidFill>
              </a:rPr>
              <a:t>Marriage is an agreement entered into by two people who love each other. Both people must be happy to get married.</a:t>
            </a:r>
          </a:p>
          <a:p>
            <a:pPr algn="just" eaLnBrk="1" fontAlgn="auto" hangingPunct="1">
              <a:spcBef>
                <a:spcPts val="0"/>
              </a:spcBef>
              <a:spcAft>
                <a:spcPts val="0"/>
              </a:spcAft>
              <a:defRPr/>
            </a:pPr>
            <a:endParaRPr lang="en-GB" dirty="0">
              <a:solidFill>
                <a:schemeClr val="tx1"/>
              </a:solidFill>
            </a:endParaRPr>
          </a:p>
          <a:p>
            <a:pPr algn="just" eaLnBrk="1" fontAlgn="auto" hangingPunct="1">
              <a:spcBef>
                <a:spcPts val="0"/>
              </a:spcBef>
              <a:spcAft>
                <a:spcPts val="0"/>
              </a:spcAft>
              <a:defRPr/>
            </a:pPr>
            <a:r>
              <a:rPr lang="en-GB" dirty="0">
                <a:solidFill>
                  <a:schemeClr val="tx1"/>
                </a:solidFill>
              </a:rPr>
              <a:t>Forcing someone to marry when they don’t want to is a crime.</a:t>
            </a:r>
          </a:p>
          <a:p>
            <a:pPr algn="ctr" eaLnBrk="1" fontAlgn="auto" hangingPunct="1">
              <a:spcBef>
                <a:spcPts val="0"/>
              </a:spcBef>
              <a:spcAft>
                <a:spcPts val="0"/>
              </a:spcAft>
              <a:defRPr/>
            </a:pPr>
            <a:endParaRPr lang="en-GB" dirty="0"/>
          </a:p>
        </p:txBody>
      </p:sp>
      <p:pic>
        <p:nvPicPr>
          <p:cNvPr id="6" name="Whole Class">
            <a:extLst>
              <a:ext uri="{FF2B5EF4-FFF2-40B4-BE49-F238E27FC236}">
                <a16:creationId xmlns:a16="http://schemas.microsoft.com/office/drawing/2014/main" id="{26F1B166-7FA8-0E46-B17A-8CB719D9C3C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up, coffee, mug, food&#10;&#10;Description automatically generated">
            <a:extLst>
              <a:ext uri="{FF2B5EF4-FFF2-40B4-BE49-F238E27FC236}">
                <a16:creationId xmlns:a16="http://schemas.microsoft.com/office/drawing/2014/main" id="{08FEFD60-8988-CE4C-890E-F1007A714B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8" y="1360438"/>
            <a:ext cx="1249309" cy="848519"/>
          </a:xfrm>
          <a:prstGeom prst="rect">
            <a:avLst/>
          </a:prstGeom>
        </p:spPr>
      </p:pic>
    </p:spTree>
    <p:extLst>
      <p:ext uri="{BB962C8B-B14F-4D97-AF65-F5344CB8AC3E}">
        <p14:creationId xmlns:p14="http://schemas.microsoft.com/office/powerpoint/2010/main" val="9910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ADDC-042A-424D-8CA9-80099D285D8B}"/>
              </a:ext>
            </a:extLst>
          </p:cNvPr>
          <p:cNvSpPr>
            <a:spLocks noGrp="1"/>
          </p:cNvSpPr>
          <p:nvPr>
            <p:ph type="title"/>
          </p:nvPr>
        </p:nvSpPr>
        <p:spPr/>
        <p:txBody>
          <a:bodyPr/>
          <a:lstStyle/>
          <a:p>
            <a:r>
              <a:rPr lang="en-GB" altLang="en-US" dirty="0"/>
              <a:t>Diverse Families</a:t>
            </a:r>
            <a:endParaRPr lang="en-US" dirty="0"/>
          </a:p>
        </p:txBody>
      </p:sp>
      <p:sp>
        <p:nvSpPr>
          <p:cNvPr id="3" name="Rectangle 2">
            <a:extLst>
              <a:ext uri="{FF2B5EF4-FFF2-40B4-BE49-F238E27FC236}">
                <a16:creationId xmlns:a16="http://schemas.microsoft.com/office/drawing/2014/main" id="{144BEFF1-4798-344C-8581-B457816E9577}"/>
              </a:ext>
            </a:extLst>
          </p:cNvPr>
          <p:cNvSpPr/>
          <p:nvPr/>
        </p:nvSpPr>
        <p:spPr>
          <a:xfrm>
            <a:off x="799644" y="1406984"/>
            <a:ext cx="5400600" cy="14091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Diversity means difference and it’s </a:t>
            </a:r>
            <a:br>
              <a:rPr lang="en-GB" altLang="en-US" dirty="0"/>
            </a:br>
            <a:r>
              <a:rPr lang="en-GB" altLang="en-US" dirty="0"/>
              <a:t>a great thing to celebrate. The world </a:t>
            </a:r>
            <a:br>
              <a:rPr lang="en-GB" altLang="en-US" dirty="0"/>
            </a:br>
            <a:r>
              <a:rPr lang="en-GB" altLang="en-US" dirty="0"/>
              <a:t>would be a very boring place if we </a:t>
            </a:r>
            <a:br>
              <a:rPr lang="en-GB" altLang="en-US" dirty="0"/>
            </a:br>
            <a:r>
              <a:rPr lang="en-GB" altLang="en-US" dirty="0"/>
              <a:t>were all the same!</a:t>
            </a:r>
          </a:p>
          <a:p>
            <a:pPr algn="ctr"/>
            <a:endParaRPr lang="en-US" dirty="0"/>
          </a:p>
        </p:txBody>
      </p:sp>
      <p:sp>
        <p:nvSpPr>
          <p:cNvPr id="6" name="Rectangle 5">
            <a:extLst>
              <a:ext uri="{FF2B5EF4-FFF2-40B4-BE49-F238E27FC236}">
                <a16:creationId xmlns:a16="http://schemas.microsoft.com/office/drawing/2014/main" id="{68751E6E-A53A-B64C-8FF7-4664E3E15E6C}"/>
              </a:ext>
            </a:extLst>
          </p:cNvPr>
          <p:cNvSpPr/>
          <p:nvPr/>
        </p:nvSpPr>
        <p:spPr>
          <a:xfrm>
            <a:off x="799644" y="2901054"/>
            <a:ext cx="7535181" cy="8640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Learning about other people, different types of relationships and other      families that might be different from our own </a:t>
            </a:r>
            <a:r>
              <a:rPr lang="en-GB" dirty="0"/>
              <a:t>is important.</a:t>
            </a:r>
            <a:r>
              <a:rPr lang="en-GB" altLang="en-US" dirty="0"/>
              <a:t> </a:t>
            </a:r>
          </a:p>
          <a:p>
            <a:pPr algn="ctr"/>
            <a:endParaRPr lang="en-US" dirty="0"/>
          </a:p>
        </p:txBody>
      </p:sp>
      <p:pic>
        <p:nvPicPr>
          <p:cNvPr id="5" name="Picture 4" descr="A picture containing game, clock&#10;&#10;Description automatically generated">
            <a:extLst>
              <a:ext uri="{FF2B5EF4-FFF2-40B4-BE49-F238E27FC236}">
                <a16:creationId xmlns:a16="http://schemas.microsoft.com/office/drawing/2014/main" id="{B8800C31-A6B4-F141-AD74-C90C0A8F2A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3965" y="1221193"/>
            <a:ext cx="1778725" cy="1780695"/>
          </a:xfrm>
          <a:prstGeom prst="rect">
            <a:avLst/>
          </a:prstGeom>
        </p:spPr>
      </p:pic>
      <p:sp>
        <p:nvSpPr>
          <p:cNvPr id="10" name="Rectangular Callout 9">
            <a:extLst>
              <a:ext uri="{FF2B5EF4-FFF2-40B4-BE49-F238E27FC236}">
                <a16:creationId xmlns:a16="http://schemas.microsoft.com/office/drawing/2014/main" id="{EDE89C88-E685-DC47-8F86-D3B6B9CE0BFD}"/>
              </a:ext>
            </a:extLst>
          </p:cNvPr>
          <p:cNvSpPr/>
          <p:nvPr/>
        </p:nvSpPr>
        <p:spPr>
          <a:xfrm>
            <a:off x="3322216" y="4073448"/>
            <a:ext cx="3482032" cy="1377568"/>
          </a:xfrm>
          <a:prstGeom prst="wedgeRectCallout">
            <a:avLst>
              <a:gd name="adj1" fmla="val -39038"/>
              <a:gd name="adj2" fmla="val 6823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Let’s meet some families and some individuals. They may be like your family or someone you  know or they may be different.</a:t>
            </a:r>
          </a:p>
          <a:p>
            <a:pPr algn="ctr"/>
            <a:endParaRPr lang="en-US" dirty="0"/>
          </a:p>
        </p:txBody>
      </p:sp>
      <p:sp>
        <p:nvSpPr>
          <p:cNvPr id="11" name="Rectangular Callout 10">
            <a:extLst>
              <a:ext uri="{FF2B5EF4-FFF2-40B4-BE49-F238E27FC236}">
                <a16:creationId xmlns:a16="http://schemas.microsoft.com/office/drawing/2014/main" id="{E7A6C187-6031-C148-8185-EAE224736781}"/>
              </a:ext>
            </a:extLst>
          </p:cNvPr>
          <p:cNvSpPr/>
          <p:nvPr/>
        </p:nvSpPr>
        <p:spPr>
          <a:xfrm>
            <a:off x="3322216" y="4057208"/>
            <a:ext cx="3648083" cy="1393808"/>
          </a:xfrm>
          <a:prstGeom prst="wedgeRectCallout">
            <a:avLst>
              <a:gd name="adj1" fmla="val -39038"/>
              <a:gd name="adj2" fmla="val 6823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Remember – there is no ‘normal’ type of family or ‘normal’ way to be and it is important to respect the differences between us all.</a:t>
            </a:r>
          </a:p>
          <a:p>
            <a:pPr algn="ctr"/>
            <a:endParaRPr lang="en-US" dirty="0"/>
          </a:p>
        </p:txBody>
      </p:sp>
      <p:pic>
        <p:nvPicPr>
          <p:cNvPr id="12" name="Whole Class">
            <a:extLst>
              <a:ext uri="{FF2B5EF4-FFF2-40B4-BE49-F238E27FC236}">
                <a16:creationId xmlns:a16="http://schemas.microsoft.com/office/drawing/2014/main" id="{F9F1A1B9-355A-A348-A595-FA1DCEE2746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 vector graphics&#10;&#10;Description automatically generated">
            <a:extLst>
              <a:ext uri="{FF2B5EF4-FFF2-40B4-BE49-F238E27FC236}">
                <a16:creationId xmlns:a16="http://schemas.microsoft.com/office/drawing/2014/main" id="{D3EF762F-84D4-7C4A-A5A2-2E814580D581}"/>
              </a:ext>
            </a:extLst>
          </p:cNvPr>
          <p:cNvPicPr>
            <a:picLocks noChangeAspect="1"/>
          </p:cNvPicPr>
          <p:nvPr/>
        </p:nvPicPr>
        <p:blipFill rotWithShape="1">
          <a:blip r:embed="rId4">
            <a:extLst>
              <a:ext uri="{28A0092B-C50C-407E-A947-70E740481C1C}">
                <a14:useLocalDpi xmlns:a14="http://schemas.microsoft.com/office/drawing/2010/main" val="0"/>
              </a:ext>
            </a:extLst>
          </a:blip>
          <a:srcRect l="17301"/>
          <a:stretch/>
        </p:blipFill>
        <p:spPr>
          <a:xfrm>
            <a:off x="0" y="3442841"/>
            <a:ext cx="2610137" cy="3458266"/>
          </a:xfrm>
          <a:prstGeom prst="rect">
            <a:avLst/>
          </a:prstGeom>
        </p:spPr>
      </p:pic>
    </p:spTree>
    <p:extLst>
      <p:ext uri="{BB962C8B-B14F-4D97-AF65-F5344CB8AC3E}">
        <p14:creationId xmlns:p14="http://schemas.microsoft.com/office/powerpoint/2010/main" val="24654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192679-3E3A-EB43-A6E7-7CCD24939B3E}"/>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pic>
        <p:nvPicPr>
          <p:cNvPr id="5" name="Whole Class">
            <a:extLst>
              <a:ext uri="{FF2B5EF4-FFF2-40B4-BE49-F238E27FC236}">
                <a16:creationId xmlns:a16="http://schemas.microsoft.com/office/drawing/2014/main" id="{A5F47D86-9B66-C64E-B116-2FECA1E4491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F178929-7402-E440-899D-BBD1161D946E}"/>
              </a:ext>
            </a:extLst>
          </p:cNvPr>
          <p:cNvSpPr/>
          <p:nvPr/>
        </p:nvSpPr>
        <p:spPr>
          <a:xfrm>
            <a:off x="664473" y="1279948"/>
            <a:ext cx="5057468" cy="72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This is the </a:t>
            </a:r>
            <a:r>
              <a:rPr lang="en-GB" altLang="en-US" dirty="0" err="1"/>
              <a:t>Ayoade</a:t>
            </a:r>
            <a:r>
              <a:rPr lang="en-GB" altLang="en-US" dirty="0"/>
              <a:t>-Davies family. They are a </a:t>
            </a:r>
            <a:r>
              <a:rPr lang="en-GB" altLang="en-US" b="1" dirty="0"/>
              <a:t>blended family</a:t>
            </a:r>
            <a:r>
              <a:rPr lang="en-GB" altLang="en-US" dirty="0"/>
              <a:t>. </a:t>
            </a:r>
          </a:p>
          <a:p>
            <a:pPr algn="ctr"/>
            <a:endParaRPr lang="en-US" dirty="0"/>
          </a:p>
        </p:txBody>
      </p:sp>
      <p:sp>
        <p:nvSpPr>
          <p:cNvPr id="10" name="Rectangle 9">
            <a:extLst>
              <a:ext uri="{FF2B5EF4-FFF2-40B4-BE49-F238E27FC236}">
                <a16:creationId xmlns:a16="http://schemas.microsoft.com/office/drawing/2014/main" id="{F858075B-08C2-D94D-B98A-F71110807A13}"/>
              </a:ext>
            </a:extLst>
          </p:cNvPr>
          <p:cNvSpPr/>
          <p:nvPr/>
        </p:nvSpPr>
        <p:spPr>
          <a:xfrm>
            <a:off x="664473" y="2108819"/>
            <a:ext cx="6266883" cy="11521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David and Lena had both been married </a:t>
            </a:r>
            <a:br>
              <a:rPr lang="en-GB" altLang="en-US" dirty="0"/>
            </a:br>
            <a:r>
              <a:rPr lang="en-GB" altLang="en-US" dirty="0"/>
              <a:t>previously and had each had a child with </a:t>
            </a:r>
            <a:br>
              <a:rPr lang="en-GB" altLang="en-US" dirty="0"/>
            </a:br>
            <a:r>
              <a:rPr lang="en-GB" altLang="en-US" dirty="0"/>
              <a:t>the partner they were once married to.</a:t>
            </a:r>
          </a:p>
          <a:p>
            <a:pPr algn="ctr"/>
            <a:endParaRPr lang="en-US" dirty="0"/>
          </a:p>
        </p:txBody>
      </p:sp>
      <p:sp>
        <p:nvSpPr>
          <p:cNvPr id="11" name="Rectangle 10">
            <a:extLst>
              <a:ext uri="{FF2B5EF4-FFF2-40B4-BE49-F238E27FC236}">
                <a16:creationId xmlns:a16="http://schemas.microsoft.com/office/drawing/2014/main" id="{7094404A-2C76-5E49-B1B4-D1D079D668FE}"/>
              </a:ext>
            </a:extLst>
          </p:cNvPr>
          <p:cNvSpPr/>
          <p:nvPr/>
        </p:nvSpPr>
        <p:spPr>
          <a:xfrm>
            <a:off x="664473" y="3369738"/>
            <a:ext cx="5563711" cy="1487927"/>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They then split up from their partners and </a:t>
            </a:r>
            <a:br>
              <a:rPr lang="en-GB" altLang="en-US" dirty="0"/>
            </a:br>
            <a:r>
              <a:rPr lang="en-GB" altLang="en-US" dirty="0"/>
              <a:t>got divorced. Some time later, David and </a:t>
            </a:r>
            <a:br>
              <a:rPr lang="en-GB" altLang="en-US" dirty="0"/>
            </a:br>
            <a:r>
              <a:rPr lang="en-GB" altLang="en-US" dirty="0"/>
              <a:t>Lena met at the gym they both go to and </a:t>
            </a:r>
            <a:br>
              <a:rPr lang="en-GB" altLang="en-US" dirty="0"/>
            </a:br>
            <a:r>
              <a:rPr lang="en-GB" altLang="en-US" dirty="0"/>
              <a:t>began a relationship.</a:t>
            </a:r>
          </a:p>
          <a:p>
            <a:pPr algn="ctr"/>
            <a:endParaRPr lang="en-US" dirty="0"/>
          </a:p>
        </p:txBody>
      </p:sp>
      <p:sp>
        <p:nvSpPr>
          <p:cNvPr id="12" name="Rectangle 11">
            <a:extLst>
              <a:ext uri="{FF2B5EF4-FFF2-40B4-BE49-F238E27FC236}">
                <a16:creationId xmlns:a16="http://schemas.microsoft.com/office/drawing/2014/main" id="{C8271FAA-EECE-EA4A-BE89-F69E6CA1CBE3}"/>
              </a:ext>
            </a:extLst>
          </p:cNvPr>
          <p:cNvSpPr/>
          <p:nvPr/>
        </p:nvSpPr>
        <p:spPr>
          <a:xfrm>
            <a:off x="664474" y="4995427"/>
            <a:ext cx="4464496" cy="126943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Four years later, they live together with David’s son, Lena’s son and the baby daughter they have had together. They have chosen not to get married.</a:t>
            </a:r>
          </a:p>
          <a:p>
            <a:pPr algn="ctr"/>
            <a:endParaRPr lang="en-US" dirty="0"/>
          </a:p>
        </p:txBody>
      </p:sp>
      <p:pic>
        <p:nvPicPr>
          <p:cNvPr id="3" name="Picture 2" descr="A group of people posing for the camera&#10;&#10;Description automatically generated">
            <a:extLst>
              <a:ext uri="{FF2B5EF4-FFF2-40B4-BE49-F238E27FC236}">
                <a16:creationId xmlns:a16="http://schemas.microsoft.com/office/drawing/2014/main" id="{7D9DC939-E330-4841-8DFA-9EC85B890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459" y="2684883"/>
            <a:ext cx="1687450" cy="3748957"/>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21301E58-CC73-6F48-83F2-2B194D1B3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4708" y="2615589"/>
            <a:ext cx="1114818" cy="3818251"/>
          </a:xfrm>
          <a:prstGeom prst="rect">
            <a:avLst/>
          </a:prstGeom>
        </p:spPr>
      </p:pic>
      <p:pic>
        <p:nvPicPr>
          <p:cNvPr id="14" name="Picture 13" descr="A person posing for the camera&#10;&#10;Description automatically generated">
            <a:extLst>
              <a:ext uri="{FF2B5EF4-FFF2-40B4-BE49-F238E27FC236}">
                <a16:creationId xmlns:a16="http://schemas.microsoft.com/office/drawing/2014/main" id="{EB53E453-A8CC-FA4C-8ECD-9A71C34B7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2631" y="3514709"/>
            <a:ext cx="872826" cy="2961435"/>
          </a:xfrm>
          <a:prstGeom prst="rect">
            <a:avLst/>
          </a:prstGeom>
        </p:spPr>
      </p:pic>
    </p:spTree>
    <p:extLst>
      <p:ext uri="{BB962C8B-B14F-4D97-AF65-F5344CB8AC3E}">
        <p14:creationId xmlns:p14="http://schemas.microsoft.com/office/powerpoint/2010/main" val="95956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ole Class">
            <a:extLst>
              <a:ext uri="{FF2B5EF4-FFF2-40B4-BE49-F238E27FC236}">
                <a16:creationId xmlns:a16="http://schemas.microsoft.com/office/drawing/2014/main" id="{88E0E593-4D81-5740-95B6-9FC39499C90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8A44255-2395-AD4A-ABB4-4D0632C57B83}"/>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sp>
        <p:nvSpPr>
          <p:cNvPr id="6" name="Rectangle 5">
            <a:extLst>
              <a:ext uri="{FF2B5EF4-FFF2-40B4-BE49-F238E27FC236}">
                <a16:creationId xmlns:a16="http://schemas.microsoft.com/office/drawing/2014/main" id="{2406EA4A-046B-C244-AD98-F39B25AE5E67}"/>
              </a:ext>
            </a:extLst>
          </p:cNvPr>
          <p:cNvSpPr/>
          <p:nvPr/>
        </p:nvSpPr>
        <p:spPr>
          <a:xfrm>
            <a:off x="827584" y="1332334"/>
            <a:ext cx="5515426" cy="109170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This is Freya. She’s 19 and goes to </a:t>
            </a:r>
            <a:br>
              <a:rPr lang="en-GB" altLang="en-US" dirty="0"/>
            </a:br>
            <a:r>
              <a:rPr lang="en-GB" altLang="en-US" dirty="0"/>
              <a:t>university in a city called Bath, where </a:t>
            </a:r>
            <a:br>
              <a:rPr lang="en-GB" altLang="en-US" dirty="0"/>
            </a:br>
            <a:r>
              <a:rPr lang="en-GB" altLang="en-US" dirty="0"/>
              <a:t>she is studying physics.</a:t>
            </a:r>
          </a:p>
          <a:p>
            <a:pPr algn="ctr"/>
            <a:endParaRPr lang="en-US" dirty="0"/>
          </a:p>
        </p:txBody>
      </p:sp>
      <p:pic>
        <p:nvPicPr>
          <p:cNvPr id="10" name="Picture 9" descr="A picture containing person, building, court, racket&#10;&#10;Description automatically generated">
            <a:extLst>
              <a:ext uri="{FF2B5EF4-FFF2-40B4-BE49-F238E27FC236}">
                <a16:creationId xmlns:a16="http://schemas.microsoft.com/office/drawing/2014/main" id="{BF0E0B50-EF7D-2144-8C65-541D643C5B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6025" y="1199389"/>
            <a:ext cx="2448272" cy="1821064"/>
          </a:xfrm>
          <a:prstGeom prst="rect">
            <a:avLst/>
          </a:prstGeom>
        </p:spPr>
      </p:pic>
      <p:sp>
        <p:nvSpPr>
          <p:cNvPr id="11" name="Rectangle 10">
            <a:extLst>
              <a:ext uri="{FF2B5EF4-FFF2-40B4-BE49-F238E27FC236}">
                <a16:creationId xmlns:a16="http://schemas.microsoft.com/office/drawing/2014/main" id="{3FA24CFB-581A-C34E-B9A8-90D658BF5FBA}"/>
              </a:ext>
            </a:extLst>
          </p:cNvPr>
          <p:cNvSpPr/>
          <p:nvPr/>
        </p:nvSpPr>
        <p:spPr>
          <a:xfrm>
            <a:off x="827584" y="2654314"/>
            <a:ext cx="3816424" cy="93610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Freya is </a:t>
            </a:r>
            <a:r>
              <a:rPr lang="en-GB" altLang="en-US" b="1" dirty="0"/>
              <a:t>bisexual</a:t>
            </a:r>
            <a:r>
              <a:rPr lang="en-GB" altLang="en-US" dirty="0"/>
              <a:t> which means she is attracted to men and women. </a:t>
            </a:r>
          </a:p>
          <a:p>
            <a:pPr algn="ctr"/>
            <a:endParaRPr lang="en-US" dirty="0"/>
          </a:p>
        </p:txBody>
      </p:sp>
      <p:sp>
        <p:nvSpPr>
          <p:cNvPr id="14" name="Rectangle 13">
            <a:extLst>
              <a:ext uri="{FF2B5EF4-FFF2-40B4-BE49-F238E27FC236}">
                <a16:creationId xmlns:a16="http://schemas.microsoft.com/office/drawing/2014/main" id="{1D067B93-69E5-C146-B439-7DC522394D1E}"/>
              </a:ext>
            </a:extLst>
          </p:cNvPr>
          <p:cNvSpPr/>
          <p:nvPr/>
        </p:nvSpPr>
        <p:spPr>
          <a:xfrm>
            <a:off x="827584" y="3820696"/>
            <a:ext cx="5515426" cy="20855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Freya had a boyfriend when she was at </a:t>
            </a:r>
          </a:p>
          <a:p>
            <a:r>
              <a:rPr lang="en-GB" altLang="en-US" dirty="0"/>
              <a:t>school, before she came to university, but </a:t>
            </a:r>
            <a:br>
              <a:rPr lang="en-GB" altLang="en-US" dirty="0"/>
            </a:br>
            <a:r>
              <a:rPr lang="en-GB" altLang="en-US" dirty="0"/>
              <a:t>they broke up. </a:t>
            </a:r>
          </a:p>
          <a:p>
            <a:endParaRPr lang="en-GB" altLang="en-US" dirty="0"/>
          </a:p>
          <a:p>
            <a:r>
              <a:rPr lang="en-GB" altLang="en-US" dirty="0"/>
              <a:t>She now has a girlfriend who she met in one of  </a:t>
            </a:r>
            <a:br>
              <a:rPr lang="en-GB" altLang="en-US" dirty="0"/>
            </a:br>
            <a:r>
              <a:rPr lang="en-GB" altLang="en-US" dirty="0"/>
              <a:t>her physics classes.</a:t>
            </a:r>
          </a:p>
          <a:p>
            <a:pPr algn="ctr"/>
            <a:endParaRPr lang="en-US" dirty="0"/>
          </a:p>
        </p:txBody>
      </p:sp>
      <p:pic>
        <p:nvPicPr>
          <p:cNvPr id="13" name="Picture 12" descr="A group of people posing for the camera&#10;&#10;Description automatically generated">
            <a:extLst>
              <a:ext uri="{FF2B5EF4-FFF2-40B4-BE49-F238E27FC236}">
                <a16:creationId xmlns:a16="http://schemas.microsoft.com/office/drawing/2014/main" id="{F9CAD223-C318-0A40-BFF0-039E64B056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586"/>
          <a:stretch/>
        </p:blipFill>
        <p:spPr>
          <a:xfrm>
            <a:off x="5690165" y="3190537"/>
            <a:ext cx="1839165" cy="3124566"/>
          </a:xfrm>
          <a:prstGeom prst="rect">
            <a:avLst/>
          </a:prstGeom>
        </p:spPr>
      </p:pic>
    </p:spTree>
    <p:extLst>
      <p:ext uri="{BB962C8B-B14F-4D97-AF65-F5344CB8AC3E}">
        <p14:creationId xmlns:p14="http://schemas.microsoft.com/office/powerpoint/2010/main" val="26618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136303-EF49-034C-87B5-5AA10C86E680}"/>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pic>
        <p:nvPicPr>
          <p:cNvPr id="4" name="Whole Class">
            <a:extLst>
              <a:ext uri="{FF2B5EF4-FFF2-40B4-BE49-F238E27FC236}">
                <a16:creationId xmlns:a16="http://schemas.microsoft.com/office/drawing/2014/main" id="{9A527115-4F88-4147-A8D9-94413785D13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1C321D3-32C9-0746-AEED-220928D5EAFF}"/>
              </a:ext>
            </a:extLst>
          </p:cNvPr>
          <p:cNvSpPr/>
          <p:nvPr/>
        </p:nvSpPr>
        <p:spPr>
          <a:xfrm>
            <a:off x="971600" y="1941166"/>
            <a:ext cx="5904656" cy="8640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This is Bella. She moved to England with her </a:t>
            </a:r>
            <a:br>
              <a:rPr lang="en-GB" altLang="en-US" dirty="0"/>
            </a:br>
            <a:r>
              <a:rPr lang="en-GB" altLang="en-US" dirty="0"/>
              <a:t>father when she was nine years old. </a:t>
            </a:r>
          </a:p>
          <a:p>
            <a:pPr algn="ctr"/>
            <a:endParaRPr lang="en-US" dirty="0"/>
          </a:p>
        </p:txBody>
      </p:sp>
      <p:sp>
        <p:nvSpPr>
          <p:cNvPr id="8" name="Rectangle 7">
            <a:extLst>
              <a:ext uri="{FF2B5EF4-FFF2-40B4-BE49-F238E27FC236}">
                <a16:creationId xmlns:a16="http://schemas.microsoft.com/office/drawing/2014/main" id="{4E0BCE4F-C41D-9441-AD17-734F33EC5011}"/>
              </a:ext>
            </a:extLst>
          </p:cNvPr>
          <p:cNvSpPr/>
          <p:nvPr/>
        </p:nvSpPr>
        <p:spPr>
          <a:xfrm>
            <a:off x="971600" y="2996952"/>
            <a:ext cx="6192688" cy="86409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Sadly, when Bella was 14, her father died so her grandmother came to England to look after her. </a:t>
            </a:r>
          </a:p>
          <a:p>
            <a:pPr algn="ctr"/>
            <a:endParaRPr lang="en-US" dirty="0"/>
          </a:p>
        </p:txBody>
      </p:sp>
      <p:sp>
        <p:nvSpPr>
          <p:cNvPr id="9" name="Rectangle 8">
            <a:extLst>
              <a:ext uri="{FF2B5EF4-FFF2-40B4-BE49-F238E27FC236}">
                <a16:creationId xmlns:a16="http://schemas.microsoft.com/office/drawing/2014/main" id="{9F80F41A-3BE6-054B-8D59-09F7F26B0BAA}"/>
              </a:ext>
            </a:extLst>
          </p:cNvPr>
          <p:cNvSpPr/>
          <p:nvPr/>
        </p:nvSpPr>
        <p:spPr>
          <a:xfrm>
            <a:off x="971600" y="4052738"/>
            <a:ext cx="6192688" cy="10324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Now, Bella is 18. She still lives with her </a:t>
            </a:r>
            <a:br>
              <a:rPr lang="en-GB" altLang="en-US" dirty="0"/>
            </a:br>
            <a:r>
              <a:rPr lang="en-GB" altLang="en-US" dirty="0"/>
              <a:t>grandmother and she also now has a son. They </a:t>
            </a:r>
            <a:br>
              <a:rPr lang="en-GB" altLang="en-US" dirty="0"/>
            </a:br>
            <a:r>
              <a:rPr lang="en-GB" altLang="en-US" dirty="0"/>
              <a:t>share a small flat.</a:t>
            </a:r>
          </a:p>
          <a:p>
            <a:pPr algn="ctr"/>
            <a:endParaRPr lang="en-US" dirty="0"/>
          </a:p>
        </p:txBody>
      </p:sp>
      <p:sp>
        <p:nvSpPr>
          <p:cNvPr id="10" name="Rectangle 9">
            <a:extLst>
              <a:ext uri="{FF2B5EF4-FFF2-40B4-BE49-F238E27FC236}">
                <a16:creationId xmlns:a16="http://schemas.microsoft.com/office/drawing/2014/main" id="{DA23CCDB-EE2A-7A47-A305-506307281397}"/>
              </a:ext>
            </a:extLst>
          </p:cNvPr>
          <p:cNvSpPr/>
          <p:nvPr/>
        </p:nvSpPr>
        <p:spPr>
          <a:xfrm>
            <a:off x="960311" y="5192916"/>
            <a:ext cx="6192688" cy="10324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Bella’s grandmother doesn’t speak much English, </a:t>
            </a:r>
            <a:br>
              <a:rPr lang="en-GB" altLang="en-US" dirty="0"/>
            </a:br>
            <a:r>
              <a:rPr lang="en-GB" altLang="en-US" dirty="0"/>
              <a:t>so she looks after Bella’s son while Bella works at </a:t>
            </a:r>
            <a:br>
              <a:rPr lang="en-GB" altLang="en-US" dirty="0"/>
            </a:br>
            <a:r>
              <a:rPr lang="en-GB" altLang="en-US" dirty="0"/>
              <a:t>a café to earn some money to support them all.</a:t>
            </a:r>
          </a:p>
          <a:p>
            <a:pPr algn="ctr"/>
            <a:endParaRPr lang="en-US" dirty="0"/>
          </a:p>
        </p:txBody>
      </p:sp>
      <p:pic>
        <p:nvPicPr>
          <p:cNvPr id="6" name="Picture 5" descr="A person holding a book&#10;&#10;Description automatically generated with medium confidence">
            <a:extLst>
              <a:ext uri="{FF2B5EF4-FFF2-40B4-BE49-F238E27FC236}">
                <a16:creationId xmlns:a16="http://schemas.microsoft.com/office/drawing/2014/main" id="{153DF765-895C-2E4A-B79C-FD08838B6D85}"/>
              </a:ext>
            </a:extLst>
          </p:cNvPr>
          <p:cNvPicPr>
            <a:picLocks noChangeAspect="1"/>
          </p:cNvPicPr>
          <p:nvPr/>
        </p:nvPicPr>
        <p:blipFill rotWithShape="1">
          <a:blip r:embed="rId3">
            <a:extLst>
              <a:ext uri="{28A0092B-C50C-407E-A947-70E740481C1C}">
                <a14:useLocalDpi xmlns:a14="http://schemas.microsoft.com/office/drawing/2010/main" val="0"/>
              </a:ext>
            </a:extLst>
          </a:blip>
          <a:srcRect b="32797"/>
          <a:stretch/>
        </p:blipFill>
        <p:spPr>
          <a:xfrm flipH="1">
            <a:off x="6186293" y="1511012"/>
            <a:ext cx="1933409" cy="4868093"/>
          </a:xfrm>
          <a:prstGeom prst="rect">
            <a:avLst/>
          </a:prstGeom>
        </p:spPr>
      </p:pic>
    </p:spTree>
    <p:extLst>
      <p:ext uri="{BB962C8B-B14F-4D97-AF65-F5344CB8AC3E}">
        <p14:creationId xmlns:p14="http://schemas.microsoft.com/office/powerpoint/2010/main" val="39906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89DC17-BF95-3542-8577-7461DE4CB4BC}"/>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pic>
        <p:nvPicPr>
          <p:cNvPr id="4" name="Whole Class">
            <a:extLst>
              <a:ext uri="{FF2B5EF4-FFF2-40B4-BE49-F238E27FC236}">
                <a16:creationId xmlns:a16="http://schemas.microsoft.com/office/drawing/2014/main" id="{B523F1BF-36D7-C04A-B8B3-707D63170A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BE31586-E863-DC42-9426-25B12A2AA6D0}"/>
              </a:ext>
            </a:extLst>
          </p:cNvPr>
          <p:cNvSpPr/>
          <p:nvPr/>
        </p:nvSpPr>
        <p:spPr>
          <a:xfrm>
            <a:off x="827584" y="1700808"/>
            <a:ext cx="6408712" cy="93610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This is Max. He is a tutor at a university. Max is 31 years   old and lives on his own. </a:t>
            </a:r>
          </a:p>
          <a:p>
            <a:pPr algn="ctr"/>
            <a:endParaRPr lang="en-US" dirty="0"/>
          </a:p>
        </p:txBody>
      </p:sp>
      <p:sp>
        <p:nvSpPr>
          <p:cNvPr id="9" name="Rectangle 8">
            <a:extLst>
              <a:ext uri="{FF2B5EF4-FFF2-40B4-BE49-F238E27FC236}">
                <a16:creationId xmlns:a16="http://schemas.microsoft.com/office/drawing/2014/main" id="{ED561BF9-A678-5E4C-965B-D212FB79AFE8}"/>
              </a:ext>
            </a:extLst>
          </p:cNvPr>
          <p:cNvSpPr/>
          <p:nvPr/>
        </p:nvSpPr>
        <p:spPr>
          <a:xfrm>
            <a:off x="827584" y="2852936"/>
            <a:ext cx="5832648" cy="1296144"/>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r>
              <a:rPr lang="en-GB" altLang="en-US" dirty="0"/>
              <a:t>Max is </a:t>
            </a:r>
            <a:r>
              <a:rPr lang="en-GB" altLang="en-US" b="1" dirty="0"/>
              <a:t>asexual</a:t>
            </a:r>
            <a:r>
              <a:rPr lang="en-GB" altLang="en-US" dirty="0"/>
              <a:t>, which means he isn’t attracted </a:t>
            </a:r>
            <a:br>
              <a:rPr lang="en-GB" altLang="en-US" dirty="0"/>
            </a:br>
            <a:r>
              <a:rPr lang="en-GB" altLang="en-US" dirty="0"/>
              <a:t>to men or women. He has many close friends </a:t>
            </a:r>
            <a:br>
              <a:rPr lang="en-GB" altLang="en-US" dirty="0"/>
            </a:br>
            <a:r>
              <a:rPr lang="en-GB" altLang="en-US" dirty="0"/>
              <a:t>who are very special to him but he isn’t looking for </a:t>
            </a:r>
            <a:br>
              <a:rPr lang="en-GB" altLang="en-US" dirty="0"/>
            </a:br>
            <a:r>
              <a:rPr lang="en-GB" altLang="en-US" dirty="0"/>
              <a:t>a partner to be in a relationship with.</a:t>
            </a:r>
          </a:p>
          <a:p>
            <a:pPr algn="ctr"/>
            <a:endParaRPr lang="en-US" dirty="0"/>
          </a:p>
        </p:txBody>
      </p:sp>
      <p:sp>
        <p:nvSpPr>
          <p:cNvPr id="10" name="Rectangle 9">
            <a:extLst>
              <a:ext uri="{FF2B5EF4-FFF2-40B4-BE49-F238E27FC236}">
                <a16:creationId xmlns:a16="http://schemas.microsoft.com/office/drawing/2014/main" id="{E3B76C45-AA93-7E4C-A49A-25B6AA3830C2}"/>
              </a:ext>
            </a:extLst>
          </p:cNvPr>
          <p:cNvSpPr/>
          <p:nvPr/>
        </p:nvSpPr>
        <p:spPr>
          <a:xfrm>
            <a:off x="827584" y="4399514"/>
            <a:ext cx="5832648" cy="129614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When Max was growing up, he was confused as everyone around him seemed to be talking about </a:t>
            </a:r>
            <a:br>
              <a:rPr lang="en-GB" altLang="en-US" dirty="0"/>
            </a:br>
            <a:r>
              <a:rPr lang="en-GB" altLang="en-US" dirty="0"/>
              <a:t>who they liked and almost all the adults he knew </a:t>
            </a:r>
            <a:br>
              <a:rPr lang="en-GB" altLang="en-US" dirty="0"/>
            </a:br>
            <a:r>
              <a:rPr lang="en-GB" altLang="en-US" dirty="0"/>
              <a:t>were in relationships.</a:t>
            </a:r>
          </a:p>
          <a:p>
            <a:pPr algn="ctr"/>
            <a:endParaRPr lang="en-US" dirty="0"/>
          </a:p>
        </p:txBody>
      </p:sp>
      <p:pic>
        <p:nvPicPr>
          <p:cNvPr id="7" name="Picture 6" descr="A person wearing a suit and tie&#10;&#10;Description automatically generated">
            <a:extLst>
              <a:ext uri="{FF2B5EF4-FFF2-40B4-BE49-F238E27FC236}">
                <a16:creationId xmlns:a16="http://schemas.microsoft.com/office/drawing/2014/main" id="{EAF7118A-00F4-164F-AA70-AE44B96CE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2160" y="1451745"/>
            <a:ext cx="1975752" cy="4509120"/>
          </a:xfrm>
          <a:prstGeom prst="rect">
            <a:avLst/>
          </a:prstGeom>
        </p:spPr>
      </p:pic>
    </p:spTree>
    <p:extLst>
      <p:ext uri="{BB962C8B-B14F-4D97-AF65-F5344CB8AC3E}">
        <p14:creationId xmlns:p14="http://schemas.microsoft.com/office/powerpoint/2010/main" val="413785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94BD68AB-F1EB-8C4C-9B97-E4AECD59FE4E}"/>
              </a:ext>
            </a:extLst>
          </p:cNvPr>
          <p:cNvSpPr/>
          <p:nvPr/>
        </p:nvSpPr>
        <p:spPr>
          <a:xfrm>
            <a:off x="4139952" y="5517232"/>
            <a:ext cx="115212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5324332" y="1469752"/>
            <a:ext cx="2416020" cy="3449509"/>
          </a:xfrm>
          <a:prstGeom prst="roundRect">
            <a:avLst>
              <a:gd name="adj" fmla="val 12225"/>
            </a:avLst>
          </a:prstGeom>
          <a:solidFill>
            <a:srgbClr val="92D05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C989DC17-BF95-3542-8577-7461DE4CB4BC}"/>
              </a:ext>
            </a:extLst>
          </p:cNvPr>
          <p:cNvSpPr>
            <a:spLocks noGrp="1"/>
          </p:cNvSpPr>
          <p:nvPr>
            <p:ph type="title"/>
          </p:nvPr>
        </p:nvSpPr>
        <p:spPr>
          <a:xfrm>
            <a:off x="457198" y="478895"/>
            <a:ext cx="8220075" cy="994306"/>
          </a:xfrm>
        </p:spPr>
        <p:txBody>
          <a:bodyPr/>
          <a:lstStyle/>
          <a:p>
            <a:r>
              <a:rPr lang="en-GB" altLang="en-US" dirty="0"/>
              <a:t>Diverse Families</a:t>
            </a:r>
            <a:endParaRPr lang="en-US" dirty="0"/>
          </a:p>
        </p:txBody>
      </p:sp>
      <p:pic>
        <p:nvPicPr>
          <p:cNvPr id="4" name="Whole Class">
            <a:extLst>
              <a:ext uri="{FF2B5EF4-FFF2-40B4-BE49-F238E27FC236}">
                <a16:creationId xmlns:a16="http://schemas.microsoft.com/office/drawing/2014/main" id="{B523F1BF-36D7-C04A-B8B3-707D63170A7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BE31586-E863-DC42-9426-25B12A2AA6D0}"/>
              </a:ext>
            </a:extLst>
          </p:cNvPr>
          <p:cNvSpPr/>
          <p:nvPr/>
        </p:nvSpPr>
        <p:spPr>
          <a:xfrm>
            <a:off x="827584" y="1989076"/>
            <a:ext cx="4104456" cy="100787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en-GB" altLang="en-US" dirty="0"/>
          </a:p>
          <a:p>
            <a:r>
              <a:rPr lang="en-GB" altLang="en-US" dirty="0"/>
              <a:t>This little girl is called Laila. She lives with her grandparents because her mother is poorly. </a:t>
            </a:r>
          </a:p>
          <a:p>
            <a:pPr algn="ctr"/>
            <a:endParaRPr lang="en-US" dirty="0"/>
          </a:p>
        </p:txBody>
      </p:sp>
      <p:sp>
        <p:nvSpPr>
          <p:cNvPr id="9" name="Rectangle 8">
            <a:extLst>
              <a:ext uri="{FF2B5EF4-FFF2-40B4-BE49-F238E27FC236}">
                <a16:creationId xmlns:a16="http://schemas.microsoft.com/office/drawing/2014/main" id="{ED561BF9-A678-5E4C-965B-D212FB79AFE8}"/>
              </a:ext>
            </a:extLst>
          </p:cNvPr>
          <p:cNvSpPr/>
          <p:nvPr/>
        </p:nvSpPr>
        <p:spPr>
          <a:xfrm>
            <a:off x="827584" y="3177090"/>
            <a:ext cx="4387551" cy="1296144"/>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altLang="en-US" dirty="0"/>
          </a:p>
          <a:p>
            <a:r>
              <a:rPr lang="en-GB" altLang="en-US" dirty="0"/>
              <a:t>Laila’s grandparents are her main carers which means they take her to school, read her bedtime stories at night and take her to the park at the weekend.</a:t>
            </a:r>
          </a:p>
          <a:p>
            <a:pPr algn="ctr"/>
            <a:endParaRPr lang="en-US" dirty="0"/>
          </a:p>
        </p:txBody>
      </p:sp>
      <p:sp>
        <p:nvSpPr>
          <p:cNvPr id="10" name="Rectangle 9">
            <a:extLst>
              <a:ext uri="{FF2B5EF4-FFF2-40B4-BE49-F238E27FC236}">
                <a16:creationId xmlns:a16="http://schemas.microsoft.com/office/drawing/2014/main" id="{E3B76C45-AA93-7E4C-A49A-25B6AA3830C2}"/>
              </a:ext>
            </a:extLst>
          </p:cNvPr>
          <p:cNvSpPr/>
          <p:nvPr/>
        </p:nvSpPr>
        <p:spPr>
          <a:xfrm>
            <a:off x="827584" y="4653372"/>
            <a:ext cx="4176464" cy="100787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en-GB" altLang="en-US" dirty="0"/>
          </a:p>
          <a:p>
            <a:r>
              <a:rPr lang="en-GB" altLang="en-US" dirty="0"/>
              <a:t>Grandma is busy organising Laila’s birthday party at the moment, which is next month.</a:t>
            </a:r>
          </a:p>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0740" y="1605935"/>
            <a:ext cx="2060415" cy="3242805"/>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0000"/>
          <a:stretch/>
        </p:blipFill>
        <p:spPr>
          <a:xfrm>
            <a:off x="6079439" y="2286578"/>
            <a:ext cx="2607127" cy="4580302"/>
          </a:xfrm>
          <a:prstGeom prst="rect">
            <a:avLst/>
          </a:prstGeom>
        </p:spPr>
      </p:pic>
    </p:spTree>
    <p:extLst>
      <p:ext uri="{BB962C8B-B14F-4D97-AF65-F5344CB8AC3E}">
        <p14:creationId xmlns:p14="http://schemas.microsoft.com/office/powerpoint/2010/main" val="96076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C7017F-44E4-4543-A73D-ECF7452E44F0}"/>
              </a:ext>
            </a:extLst>
          </p:cNvPr>
          <p:cNvSpPr txBox="1">
            <a:spLocks/>
          </p:cNvSpPr>
          <p:nvPr/>
        </p:nvSpPr>
        <p:spPr bwMode="auto">
          <a:xfrm>
            <a:off x="609598" y="631295"/>
            <a:ext cx="8220075" cy="994306"/>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r>
              <a:rPr lang="en-GB" altLang="en-US" dirty="0">
                <a:latin typeface="Twinkl" pitchFamily="2" charset="0"/>
              </a:rPr>
              <a:t>Diverse Families</a:t>
            </a:r>
            <a:endParaRPr lang="en-US" dirty="0">
              <a:latin typeface="Twinkl" pitchFamily="2" charset="0"/>
            </a:endParaRPr>
          </a:p>
        </p:txBody>
      </p:sp>
      <p:pic>
        <p:nvPicPr>
          <p:cNvPr id="4" name="Whole Class">
            <a:extLst>
              <a:ext uri="{FF2B5EF4-FFF2-40B4-BE49-F238E27FC236}">
                <a16:creationId xmlns:a16="http://schemas.microsoft.com/office/drawing/2014/main" id="{234E52DF-31B9-0A4A-916C-6EFCE52EC6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posing for the camera&#10;&#10;Description automatically generated">
            <a:extLst>
              <a:ext uri="{FF2B5EF4-FFF2-40B4-BE49-F238E27FC236}">
                <a16:creationId xmlns:a16="http://schemas.microsoft.com/office/drawing/2014/main" id="{ACFAEB51-9203-B84A-B6F5-666AC3ED55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633194"/>
            <a:ext cx="2515610" cy="4365104"/>
          </a:xfrm>
          <a:prstGeom prst="rect">
            <a:avLst/>
          </a:prstGeom>
        </p:spPr>
      </p:pic>
      <p:sp>
        <p:nvSpPr>
          <p:cNvPr id="7" name="Rectangle 6">
            <a:extLst>
              <a:ext uri="{FF2B5EF4-FFF2-40B4-BE49-F238E27FC236}">
                <a16:creationId xmlns:a16="http://schemas.microsoft.com/office/drawing/2014/main" id="{E0BDE37A-69AA-AC45-811C-A5C7F18A3E61}"/>
              </a:ext>
            </a:extLst>
          </p:cNvPr>
          <p:cNvSpPr/>
          <p:nvPr/>
        </p:nvSpPr>
        <p:spPr>
          <a:xfrm>
            <a:off x="3563888" y="1844824"/>
            <a:ext cx="4824536" cy="16561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Meet Katrina and Jacob. They are a married couple who are also foster parents. They have been looking after children whose parents are unable to care for them for many years now.</a:t>
            </a:r>
          </a:p>
          <a:p>
            <a:pPr algn="ctr"/>
            <a:endParaRPr lang="en-US" dirty="0"/>
          </a:p>
        </p:txBody>
      </p:sp>
      <p:sp>
        <p:nvSpPr>
          <p:cNvPr id="8" name="Rectangle 7">
            <a:extLst>
              <a:ext uri="{FF2B5EF4-FFF2-40B4-BE49-F238E27FC236}">
                <a16:creationId xmlns:a16="http://schemas.microsoft.com/office/drawing/2014/main" id="{7EC9EFB8-1795-BC4C-99ED-FA2C57CC1032}"/>
              </a:ext>
            </a:extLst>
          </p:cNvPr>
          <p:cNvSpPr/>
          <p:nvPr/>
        </p:nvSpPr>
        <p:spPr>
          <a:xfrm>
            <a:off x="3563888" y="3717032"/>
            <a:ext cx="4824536" cy="108012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Sometimes, Katrina and Jacob have just one foster child living with them but at times, there might be as many as four.</a:t>
            </a:r>
          </a:p>
          <a:p>
            <a:pPr algn="ctr"/>
            <a:endParaRPr lang="en-US" dirty="0"/>
          </a:p>
        </p:txBody>
      </p:sp>
      <p:sp>
        <p:nvSpPr>
          <p:cNvPr id="9" name="Rectangle 8">
            <a:extLst>
              <a:ext uri="{FF2B5EF4-FFF2-40B4-BE49-F238E27FC236}">
                <a16:creationId xmlns:a16="http://schemas.microsoft.com/office/drawing/2014/main" id="{9204E087-95C4-5C4D-8E66-DD6913D18C40}"/>
              </a:ext>
            </a:extLst>
          </p:cNvPr>
          <p:cNvSpPr/>
          <p:nvPr/>
        </p:nvSpPr>
        <p:spPr>
          <a:xfrm>
            <a:off x="3563888" y="5013176"/>
            <a:ext cx="4824536" cy="7941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At the moment, they are looking after two children – a brother and sister. </a:t>
            </a:r>
          </a:p>
          <a:p>
            <a:pPr algn="ctr"/>
            <a:endParaRPr lang="en-US" dirty="0"/>
          </a:p>
        </p:txBody>
      </p:sp>
    </p:spTree>
    <p:extLst>
      <p:ext uri="{BB962C8B-B14F-4D97-AF65-F5344CB8AC3E}">
        <p14:creationId xmlns:p14="http://schemas.microsoft.com/office/powerpoint/2010/main" val="16622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C7017F-44E4-4543-A73D-ECF7452E44F0}"/>
              </a:ext>
            </a:extLst>
          </p:cNvPr>
          <p:cNvSpPr txBox="1">
            <a:spLocks/>
          </p:cNvSpPr>
          <p:nvPr/>
        </p:nvSpPr>
        <p:spPr bwMode="auto">
          <a:xfrm>
            <a:off x="609598" y="631295"/>
            <a:ext cx="8220075" cy="994306"/>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r>
              <a:rPr lang="en-GB" altLang="en-US" dirty="0">
                <a:latin typeface="Twinkl" pitchFamily="2" charset="0"/>
              </a:rPr>
              <a:t>Diverse Families</a:t>
            </a:r>
            <a:endParaRPr lang="en-US" dirty="0">
              <a:latin typeface="Twinkl" pitchFamily="2" charset="0"/>
            </a:endParaRPr>
          </a:p>
        </p:txBody>
      </p:sp>
      <p:pic>
        <p:nvPicPr>
          <p:cNvPr id="4" name="Whole Class">
            <a:extLst>
              <a:ext uri="{FF2B5EF4-FFF2-40B4-BE49-F238E27FC236}">
                <a16:creationId xmlns:a16="http://schemas.microsoft.com/office/drawing/2014/main" id="{234E52DF-31B9-0A4A-916C-6EFCE52EC6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C468D948-F8A9-A34A-BEFC-72D82A050C87}"/>
              </a:ext>
            </a:extLst>
          </p:cNvPr>
          <p:cNvSpPr/>
          <p:nvPr/>
        </p:nvSpPr>
        <p:spPr>
          <a:xfrm>
            <a:off x="609598" y="1600300"/>
            <a:ext cx="5472608" cy="7200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This little girl is called Abigail. She was adopted as a baby by her parents, Pete and Mikey.</a:t>
            </a:r>
          </a:p>
          <a:p>
            <a:pPr algn="ctr"/>
            <a:endParaRPr lang="en-US" dirty="0"/>
          </a:p>
        </p:txBody>
      </p:sp>
      <p:sp>
        <p:nvSpPr>
          <p:cNvPr id="16" name="Rectangle 15">
            <a:extLst>
              <a:ext uri="{FF2B5EF4-FFF2-40B4-BE49-F238E27FC236}">
                <a16:creationId xmlns:a16="http://schemas.microsoft.com/office/drawing/2014/main" id="{4FC48458-3DCC-7C4D-AF23-B415701406D9}"/>
              </a:ext>
            </a:extLst>
          </p:cNvPr>
          <p:cNvSpPr/>
          <p:nvPr/>
        </p:nvSpPr>
        <p:spPr>
          <a:xfrm>
            <a:off x="609598" y="2578629"/>
            <a:ext cx="5904656" cy="12232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ltLang="en-US" dirty="0"/>
          </a:p>
          <a:p>
            <a:r>
              <a:rPr lang="en-GB" altLang="en-US" dirty="0"/>
              <a:t>Abigail (or Abi for short) is growing up in a loving, </a:t>
            </a:r>
            <a:br>
              <a:rPr lang="en-GB" altLang="en-US" dirty="0"/>
            </a:br>
            <a:r>
              <a:rPr lang="en-GB" altLang="en-US" dirty="0"/>
              <a:t>secure family who can provide for her. This </a:t>
            </a:r>
            <a:br>
              <a:rPr lang="en-GB" altLang="en-US" dirty="0"/>
            </a:br>
            <a:r>
              <a:rPr lang="en-GB" altLang="en-US" dirty="0"/>
              <a:t>might not have been possible if she hadn’t </a:t>
            </a:r>
            <a:br>
              <a:rPr lang="en-GB" altLang="en-US" dirty="0"/>
            </a:br>
            <a:r>
              <a:rPr lang="en-GB" altLang="en-US" dirty="0"/>
              <a:t>been adopted.</a:t>
            </a:r>
          </a:p>
          <a:p>
            <a:pPr algn="ctr"/>
            <a:endParaRPr lang="en-US" dirty="0"/>
          </a:p>
        </p:txBody>
      </p:sp>
      <p:pic>
        <p:nvPicPr>
          <p:cNvPr id="14" name="Picture 13" descr="A picture containing holding, player, person, female&#10;&#10;Description automatically generated">
            <a:extLst>
              <a:ext uri="{FF2B5EF4-FFF2-40B4-BE49-F238E27FC236}">
                <a16:creationId xmlns:a16="http://schemas.microsoft.com/office/drawing/2014/main" id="{BDF5D69A-0CC6-8A43-9706-3EE8284E6C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3522" y="4162982"/>
            <a:ext cx="997855" cy="2229565"/>
          </a:xfrm>
          <a:prstGeom prst="rect">
            <a:avLst/>
          </a:prstGeom>
        </p:spPr>
      </p:pic>
      <p:sp>
        <p:nvSpPr>
          <p:cNvPr id="18" name="Rectangle 17">
            <a:extLst>
              <a:ext uri="{FF2B5EF4-FFF2-40B4-BE49-F238E27FC236}">
                <a16:creationId xmlns:a16="http://schemas.microsoft.com/office/drawing/2014/main" id="{77299212-38D4-8645-99FD-B5E9ABA0A119}"/>
              </a:ext>
            </a:extLst>
          </p:cNvPr>
          <p:cNvSpPr/>
          <p:nvPr/>
        </p:nvSpPr>
        <p:spPr>
          <a:xfrm>
            <a:off x="606741" y="4718339"/>
            <a:ext cx="5904656" cy="12232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Abi’s favourite things to do with her dads </a:t>
            </a:r>
            <a:br>
              <a:rPr lang="en-GB" altLang="en-US" dirty="0"/>
            </a:br>
            <a:r>
              <a:rPr lang="en-GB" altLang="en-US" dirty="0"/>
              <a:t>include watching films about princesses and </a:t>
            </a:r>
            <a:br>
              <a:rPr lang="en-GB" altLang="en-US" dirty="0"/>
            </a:br>
            <a:r>
              <a:rPr lang="en-GB" altLang="en-US" dirty="0"/>
              <a:t>mermaids and going swimming.</a:t>
            </a:r>
          </a:p>
          <a:p>
            <a:pPr algn="ctr"/>
            <a:endParaRPr lang="en-US" dirty="0"/>
          </a:p>
        </p:txBody>
      </p:sp>
      <p:sp>
        <p:nvSpPr>
          <p:cNvPr id="2" name="Rectangle 1">
            <a:extLst>
              <a:ext uri="{FF2B5EF4-FFF2-40B4-BE49-F238E27FC236}">
                <a16:creationId xmlns:a16="http://schemas.microsoft.com/office/drawing/2014/main" id="{4982D9B2-78E4-4B42-98C2-5D1B4F6358D4}"/>
              </a:ext>
            </a:extLst>
          </p:cNvPr>
          <p:cNvSpPr/>
          <p:nvPr/>
        </p:nvSpPr>
        <p:spPr>
          <a:xfrm>
            <a:off x="609598" y="3945095"/>
            <a:ext cx="5762602" cy="61089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dirty="0"/>
          </a:p>
          <a:p>
            <a:r>
              <a:rPr lang="en-GB" altLang="en-US" dirty="0"/>
              <a:t>Pete and Mikey are in a civil partnership, which </a:t>
            </a:r>
            <a:br>
              <a:rPr lang="en-GB" altLang="en-US" dirty="0"/>
            </a:br>
            <a:r>
              <a:rPr lang="en-GB" altLang="en-US" dirty="0"/>
              <a:t>is a type of committed relationship.</a:t>
            </a:r>
          </a:p>
          <a:p>
            <a:pPr algn="ctr"/>
            <a:endParaRPr lang="en-US" dirty="0"/>
          </a:p>
        </p:txBody>
      </p:sp>
      <p:pic>
        <p:nvPicPr>
          <p:cNvPr id="10" name="Picture 9" descr="A person standing posing for the camera&#10;&#10;Description automatically generated">
            <a:extLst>
              <a:ext uri="{FF2B5EF4-FFF2-40B4-BE49-F238E27FC236}">
                <a16:creationId xmlns:a16="http://schemas.microsoft.com/office/drawing/2014/main" id="{8C48488D-4935-5D47-A225-01717055D8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9580" y="2380780"/>
            <a:ext cx="1800200" cy="3980899"/>
          </a:xfrm>
          <a:prstGeom prst="rect">
            <a:avLst/>
          </a:prstGeom>
        </p:spPr>
      </p:pic>
    </p:spTree>
    <p:extLst>
      <p:ext uri="{BB962C8B-B14F-4D97-AF65-F5344CB8AC3E}">
        <p14:creationId xmlns:p14="http://schemas.microsoft.com/office/powerpoint/2010/main" val="6590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C7017F-44E4-4543-A73D-ECF7452E44F0}"/>
              </a:ext>
            </a:extLst>
          </p:cNvPr>
          <p:cNvSpPr txBox="1">
            <a:spLocks/>
          </p:cNvSpPr>
          <p:nvPr/>
        </p:nvSpPr>
        <p:spPr bwMode="auto">
          <a:xfrm>
            <a:off x="609598" y="631295"/>
            <a:ext cx="8220075" cy="994306"/>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r>
              <a:rPr lang="en-GB" altLang="en-US" dirty="0">
                <a:latin typeface="Twinkl" pitchFamily="2" charset="0"/>
              </a:rPr>
              <a:t>Diverse Families</a:t>
            </a:r>
            <a:endParaRPr lang="en-US" dirty="0">
              <a:latin typeface="Twinkl" pitchFamily="2" charset="0"/>
            </a:endParaRPr>
          </a:p>
        </p:txBody>
      </p:sp>
      <p:pic>
        <p:nvPicPr>
          <p:cNvPr id="4" name="Whole Class">
            <a:extLst>
              <a:ext uri="{FF2B5EF4-FFF2-40B4-BE49-F238E27FC236}">
                <a16:creationId xmlns:a16="http://schemas.microsoft.com/office/drawing/2014/main" id="{234E52DF-31B9-0A4A-916C-6EFCE52EC6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3325" y="512763"/>
            <a:ext cx="12382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 Diagonal Corner of Rectangle 7">
            <a:extLst>
              <a:ext uri="{FF2B5EF4-FFF2-40B4-BE49-F238E27FC236}">
                <a16:creationId xmlns:a16="http://schemas.microsoft.com/office/drawing/2014/main" id="{E1F10995-0AD8-3E45-A69D-C4EA1A8B2DF7}"/>
              </a:ext>
            </a:extLst>
          </p:cNvPr>
          <p:cNvSpPr/>
          <p:nvPr/>
        </p:nvSpPr>
        <p:spPr>
          <a:xfrm>
            <a:off x="1488831" y="1625601"/>
            <a:ext cx="6385940" cy="435247"/>
          </a:xfrm>
          <a:prstGeom prst="round2Diag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Meet the Pye family. There’s Mum, Dad and their son, Jay.</a:t>
            </a:r>
          </a:p>
          <a:p>
            <a:pPr algn="ctr"/>
            <a:endParaRPr lang="en-US" dirty="0"/>
          </a:p>
        </p:txBody>
      </p:sp>
      <p:sp>
        <p:nvSpPr>
          <p:cNvPr id="9" name="Rectangle 8">
            <a:extLst>
              <a:ext uri="{FF2B5EF4-FFF2-40B4-BE49-F238E27FC236}">
                <a16:creationId xmlns:a16="http://schemas.microsoft.com/office/drawing/2014/main" id="{617430FA-A829-0149-A001-3E92FBF223F6}"/>
              </a:ext>
            </a:extLst>
          </p:cNvPr>
          <p:cNvSpPr/>
          <p:nvPr/>
        </p:nvSpPr>
        <p:spPr>
          <a:xfrm>
            <a:off x="2220229" y="2227062"/>
            <a:ext cx="4998811" cy="165618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dirty="0"/>
          </a:p>
          <a:p>
            <a:pPr algn="ctr"/>
            <a:r>
              <a:rPr lang="en-GB" altLang="en-US" dirty="0"/>
              <a:t>Jay’s parents are married and are committed to one another but they live apart.</a:t>
            </a:r>
          </a:p>
          <a:p>
            <a:pPr algn="ctr"/>
            <a:endParaRPr lang="en-GB" altLang="en-US" dirty="0"/>
          </a:p>
          <a:p>
            <a:pPr algn="ctr"/>
            <a:r>
              <a:rPr lang="en-GB" altLang="en-US" dirty="0"/>
              <a:t>Jay’s mother works for a famous charity and lives abroad most of the time. </a:t>
            </a:r>
          </a:p>
          <a:p>
            <a:pPr algn="ctr"/>
            <a:endParaRPr lang="en-US" dirty="0"/>
          </a:p>
        </p:txBody>
      </p:sp>
      <p:pic>
        <p:nvPicPr>
          <p:cNvPr id="11" name="Picture 10">
            <a:extLst>
              <a:ext uri="{FF2B5EF4-FFF2-40B4-BE49-F238E27FC236}">
                <a16:creationId xmlns:a16="http://schemas.microsoft.com/office/drawing/2014/main" id="{557C5FEB-B364-AA4B-B185-35430C6728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819" y="2619906"/>
            <a:ext cx="1119221" cy="3739295"/>
          </a:xfrm>
          <a:prstGeom prst="rect">
            <a:avLst/>
          </a:prstGeom>
        </p:spPr>
      </p:pic>
      <p:sp>
        <p:nvSpPr>
          <p:cNvPr id="14" name="Rectangle 13">
            <a:extLst>
              <a:ext uri="{FF2B5EF4-FFF2-40B4-BE49-F238E27FC236}">
                <a16:creationId xmlns:a16="http://schemas.microsoft.com/office/drawing/2014/main" id="{572A4E14-B089-4B44-A4C1-141161DF742E}"/>
              </a:ext>
            </a:extLst>
          </p:cNvPr>
          <p:cNvSpPr/>
          <p:nvPr/>
        </p:nvSpPr>
        <p:spPr>
          <a:xfrm>
            <a:off x="3063450" y="4197626"/>
            <a:ext cx="3312368" cy="180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t>Jay lives in Scotland with his dad and they visit his mum when they can, or she comes back to Scotland to visit them.</a:t>
            </a:r>
          </a:p>
        </p:txBody>
      </p:sp>
      <p:pic>
        <p:nvPicPr>
          <p:cNvPr id="5" name="Picture 4" descr="A mannequin wearing a white shirt and black pants&#10;&#10;Description automatically generated with medium confidence">
            <a:extLst>
              <a:ext uri="{FF2B5EF4-FFF2-40B4-BE49-F238E27FC236}">
                <a16:creationId xmlns:a16="http://schemas.microsoft.com/office/drawing/2014/main" id="{F5F7311D-1E42-9D4E-BEF2-84733017A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001" y="3617487"/>
            <a:ext cx="956870" cy="2741715"/>
          </a:xfrm>
          <a:prstGeom prst="rect">
            <a:avLst/>
          </a:prstGeom>
        </p:spPr>
      </p:pic>
      <p:pic>
        <p:nvPicPr>
          <p:cNvPr id="10" name="Picture 9">
            <a:extLst>
              <a:ext uri="{FF2B5EF4-FFF2-40B4-BE49-F238E27FC236}">
                <a16:creationId xmlns:a16="http://schemas.microsoft.com/office/drawing/2014/main" id="{18F2CEC7-0348-CB40-A5A6-C444790B9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0551" y="2386220"/>
            <a:ext cx="1052142" cy="3840485"/>
          </a:xfrm>
          <a:prstGeom prst="rect">
            <a:avLst/>
          </a:prstGeom>
        </p:spPr>
      </p:pic>
    </p:spTree>
    <p:extLst>
      <p:ext uri="{BB962C8B-B14F-4D97-AF65-F5344CB8AC3E}">
        <p14:creationId xmlns:p14="http://schemas.microsoft.com/office/powerpoint/2010/main" val="403629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3576231-AFA8-624E-BEE3-20CA492F5EFD}"/>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Different Families</a:t>
            </a:r>
          </a:p>
        </p:txBody>
      </p:sp>
      <p:pic>
        <p:nvPicPr>
          <p:cNvPr id="12" name="Picture 11">
            <a:extLst>
              <a:ext uri="{FF2B5EF4-FFF2-40B4-BE49-F238E27FC236}">
                <a16:creationId xmlns:a16="http://schemas.microsoft.com/office/drawing/2014/main" id="{CC18C49F-2A32-AB4A-9B9C-D9127FF9E83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96231" y="1929997"/>
            <a:ext cx="2043112"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822F51A-0870-2147-B6F2-B09C7BDF8C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2159" y="1916113"/>
            <a:ext cx="2316163"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8DB8D10-0C5F-E24D-AAED-CFB24FD3E43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5244" y="4862513"/>
            <a:ext cx="237331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2595DCB-B41F-0445-8A29-F31B709DE8F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580" y="2955925"/>
            <a:ext cx="2216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5401516-4374-EC42-A094-D2ACA4B5F37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89675" y="2679700"/>
            <a:ext cx="23145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5E2C36E1-CE26-4CE7-8A99-0424D9937737}"/>
              </a:ext>
            </a:extLst>
          </p:cNvPr>
          <p:cNvSpPr/>
          <p:nvPr/>
        </p:nvSpPr>
        <p:spPr>
          <a:xfrm>
            <a:off x="730250" y="1358900"/>
            <a:ext cx="7673975"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tx1"/>
                </a:solidFill>
              </a:rPr>
              <a:t>Describe the different families you can see here with your partner.</a:t>
            </a:r>
          </a:p>
        </p:txBody>
      </p:sp>
      <p:pic>
        <p:nvPicPr>
          <p:cNvPr id="19465" name="Talking Partners">
            <a:extLst>
              <a:ext uri="{FF2B5EF4-FFF2-40B4-BE49-F238E27FC236}">
                <a16:creationId xmlns:a16="http://schemas.microsoft.com/office/drawing/2014/main" id="{22B37416-1AD6-6F4D-9BC4-6CE15AF8634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7813176-1F84-BF47-9BA5-71EC2B980B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8156" y="4419600"/>
            <a:ext cx="1696798" cy="1982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D23583E-6F6D-2140-9FB1-C7483C885299}"/>
              </a:ext>
            </a:extLst>
          </p:cNvPr>
          <p:cNvSpPr>
            <a:spLocks noGrp="1" noChangeArrowheads="1"/>
          </p:cNvSpPr>
          <p:nvPr>
            <p:ph type="title"/>
          </p:nvPr>
        </p:nvSpPr>
        <p:spPr>
          <a:xfrm>
            <a:off x="457200" y="479425"/>
            <a:ext cx="8220075" cy="993775"/>
          </a:xfrm>
        </p:spPr>
        <p:txBody>
          <a:bodyPr/>
          <a:lstStyle/>
          <a:p>
            <a:pPr eaLnBrk="1" hangingPunct="1"/>
            <a:r>
              <a:rPr lang="en-GB" altLang="en-US" dirty="0">
                <a:latin typeface="+mn-lt"/>
              </a:rPr>
              <a:t>Different Families</a:t>
            </a:r>
          </a:p>
        </p:txBody>
      </p:sp>
      <p:sp>
        <p:nvSpPr>
          <p:cNvPr id="11" name="Rectangle: Rounded Corners 10">
            <a:extLst>
              <a:ext uri="{FF2B5EF4-FFF2-40B4-BE49-F238E27FC236}">
                <a16:creationId xmlns:a16="http://schemas.microsoft.com/office/drawing/2014/main" id="{A4637EC9-EE2C-49C6-8E8F-4863703ACA9F}"/>
              </a:ext>
            </a:extLst>
          </p:cNvPr>
          <p:cNvSpPr/>
          <p:nvPr/>
        </p:nvSpPr>
        <p:spPr>
          <a:xfrm>
            <a:off x="684213" y="1431925"/>
            <a:ext cx="7888287" cy="3471863"/>
          </a:xfrm>
          <a:prstGeom prst="roundRect">
            <a:avLst>
              <a:gd name="adj" fmla="val 695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Rounded Corners 2">
            <a:extLst>
              <a:ext uri="{FF2B5EF4-FFF2-40B4-BE49-F238E27FC236}">
                <a16:creationId xmlns:a16="http://schemas.microsoft.com/office/drawing/2014/main" id="{A6002AAE-AE53-4144-8219-D7909E670533}"/>
              </a:ext>
            </a:extLst>
          </p:cNvPr>
          <p:cNvSpPr/>
          <p:nvPr/>
        </p:nvSpPr>
        <p:spPr>
          <a:xfrm>
            <a:off x="714375" y="1597025"/>
            <a:ext cx="7673975"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bg1"/>
                </a:solidFill>
              </a:rPr>
              <a:t>All families are different.</a:t>
            </a:r>
          </a:p>
        </p:txBody>
      </p:sp>
      <p:sp>
        <p:nvSpPr>
          <p:cNvPr id="4" name="Rectangle: Rounded Corners 3">
            <a:extLst>
              <a:ext uri="{FF2B5EF4-FFF2-40B4-BE49-F238E27FC236}">
                <a16:creationId xmlns:a16="http://schemas.microsoft.com/office/drawing/2014/main" id="{AD77CE1C-32DF-48D5-8256-56C6F5AB3E64}"/>
              </a:ext>
            </a:extLst>
          </p:cNvPr>
          <p:cNvSpPr/>
          <p:nvPr/>
        </p:nvSpPr>
        <p:spPr>
          <a:xfrm>
            <a:off x="714375" y="2009775"/>
            <a:ext cx="3519488" cy="685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bg1"/>
                </a:solidFill>
              </a:rPr>
              <a:t>Families can be very small or very large.</a:t>
            </a:r>
          </a:p>
        </p:txBody>
      </p:sp>
      <p:sp>
        <p:nvSpPr>
          <p:cNvPr id="5" name="Rectangle: Rounded Corners 4">
            <a:extLst>
              <a:ext uri="{FF2B5EF4-FFF2-40B4-BE49-F238E27FC236}">
                <a16:creationId xmlns:a16="http://schemas.microsoft.com/office/drawing/2014/main" id="{04111C9D-1B07-46F5-852D-9B48B4E0A105}"/>
              </a:ext>
            </a:extLst>
          </p:cNvPr>
          <p:cNvSpPr/>
          <p:nvPr/>
        </p:nvSpPr>
        <p:spPr>
          <a:xfrm>
            <a:off x="714375" y="2767013"/>
            <a:ext cx="4273550" cy="771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There can be people of different ages and people from different races.</a:t>
            </a:r>
          </a:p>
        </p:txBody>
      </p:sp>
      <p:sp>
        <p:nvSpPr>
          <p:cNvPr id="6" name="Rectangle: Rounded Corners 5">
            <a:extLst>
              <a:ext uri="{FF2B5EF4-FFF2-40B4-BE49-F238E27FC236}">
                <a16:creationId xmlns:a16="http://schemas.microsoft.com/office/drawing/2014/main" id="{A4E0042E-CD54-4A19-A38D-07E93CCFB3C8}"/>
              </a:ext>
            </a:extLst>
          </p:cNvPr>
          <p:cNvSpPr/>
          <p:nvPr/>
        </p:nvSpPr>
        <p:spPr>
          <a:xfrm>
            <a:off x="714375" y="3609975"/>
            <a:ext cx="7673975"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Families can live together or apart.</a:t>
            </a:r>
          </a:p>
        </p:txBody>
      </p:sp>
      <p:sp>
        <p:nvSpPr>
          <p:cNvPr id="7" name="Rectangle: Rounded Corners 6">
            <a:extLst>
              <a:ext uri="{FF2B5EF4-FFF2-40B4-BE49-F238E27FC236}">
                <a16:creationId xmlns:a16="http://schemas.microsoft.com/office/drawing/2014/main" id="{3C53FC0A-D616-4B26-91D2-1243E48CFACF}"/>
              </a:ext>
            </a:extLst>
          </p:cNvPr>
          <p:cNvSpPr/>
          <p:nvPr/>
        </p:nvSpPr>
        <p:spPr>
          <a:xfrm>
            <a:off x="714375" y="4024313"/>
            <a:ext cx="3841750" cy="7826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There is no right or wrong when it comes to families.</a:t>
            </a:r>
          </a:p>
        </p:txBody>
      </p:sp>
      <p:sp>
        <p:nvSpPr>
          <p:cNvPr id="8" name="Rectangle: Rounded Corners 7">
            <a:extLst>
              <a:ext uri="{FF2B5EF4-FFF2-40B4-BE49-F238E27FC236}">
                <a16:creationId xmlns:a16="http://schemas.microsoft.com/office/drawing/2014/main" id="{BC0028F1-E383-4CEB-A6E5-541DAA57340E}"/>
              </a:ext>
            </a:extLst>
          </p:cNvPr>
          <p:cNvSpPr/>
          <p:nvPr/>
        </p:nvSpPr>
        <p:spPr>
          <a:xfrm>
            <a:off x="2424113" y="5222875"/>
            <a:ext cx="4254500" cy="889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ctr" eaLnBrk="1" fontAlgn="auto" hangingPunct="1">
              <a:spcBef>
                <a:spcPts val="0"/>
              </a:spcBef>
              <a:spcAft>
                <a:spcPts val="0"/>
              </a:spcAft>
              <a:defRPr/>
            </a:pPr>
            <a:r>
              <a:rPr lang="en-GB" sz="2400" dirty="0">
                <a:solidFill>
                  <a:srgbClr val="7CBF33"/>
                </a:solidFill>
              </a:rPr>
              <a:t>But what do all families have in common?</a:t>
            </a:r>
          </a:p>
        </p:txBody>
      </p:sp>
      <p:pic>
        <p:nvPicPr>
          <p:cNvPr id="10" name="Picture 9">
            <a:extLst>
              <a:ext uri="{FF2B5EF4-FFF2-40B4-BE49-F238E27FC236}">
                <a16:creationId xmlns:a16="http://schemas.microsoft.com/office/drawing/2014/main" id="{C19DED0F-4ABA-4FE2-9742-7F445982B3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88399" y="1565069"/>
            <a:ext cx="3519205" cy="3179840"/>
          </a:xfrm>
          <a:prstGeom prst="roundRect">
            <a:avLst>
              <a:gd name="adj" fmla="val 8512"/>
            </a:avLst>
          </a:prstGeom>
          <a:ln w="38100">
            <a:solidFill>
              <a:schemeClr val="bg1"/>
            </a:solidFill>
          </a:ln>
        </p:spPr>
      </p:pic>
      <p:grpSp>
        <p:nvGrpSpPr>
          <p:cNvPr id="12" name="Group 11">
            <a:extLst>
              <a:ext uri="{FF2B5EF4-FFF2-40B4-BE49-F238E27FC236}">
                <a16:creationId xmlns:a16="http://schemas.microsoft.com/office/drawing/2014/main" id="{FA456C87-4B5C-1545-BF4C-0429CAC19FA3}"/>
              </a:ext>
            </a:extLst>
          </p:cNvPr>
          <p:cNvGrpSpPr>
            <a:grpSpLocks/>
          </p:cNvGrpSpPr>
          <p:nvPr/>
        </p:nvGrpSpPr>
        <p:grpSpPr bwMode="auto">
          <a:xfrm>
            <a:off x="684213" y="5010150"/>
            <a:ext cx="1295400" cy="1296988"/>
            <a:chOff x="4788025" y="4522833"/>
            <a:chExt cx="1569992" cy="1569992"/>
          </a:xfrm>
        </p:grpSpPr>
        <p:sp>
          <p:nvSpPr>
            <p:cNvPr id="13" name="Oval 12">
              <a:hlinkClick r:id="rId3" action="ppaction://hlinksldjump"/>
              <a:extLst>
                <a:ext uri="{FF2B5EF4-FFF2-40B4-BE49-F238E27FC236}">
                  <a16:creationId xmlns:a16="http://schemas.microsoft.com/office/drawing/2014/main" id="{CB8D9C92-1AFC-462A-A75E-E2B9FE2EBF68}"/>
                </a:ext>
              </a:extLst>
            </p:cNvPr>
            <p:cNvSpPr/>
            <p:nvPr/>
          </p:nvSpPr>
          <p:spPr>
            <a:xfrm>
              <a:off x="4788025" y="4522833"/>
              <a:ext cx="1569992" cy="1569992"/>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20497" name="Rectangle 13">
              <a:hlinkClick r:id="rId3" action="ppaction://hlinksldjump"/>
              <a:extLst>
                <a:ext uri="{FF2B5EF4-FFF2-40B4-BE49-F238E27FC236}">
                  <a16:creationId xmlns:a16="http://schemas.microsoft.com/office/drawing/2014/main" id="{960B6402-4D21-CE42-BDF1-C900C0A9315F}"/>
                </a:ext>
              </a:extLst>
            </p:cNvPr>
            <p:cNvSpPr>
              <a:spLocks noChangeArrowheads="1"/>
            </p:cNvSpPr>
            <p:nvPr/>
          </p:nvSpPr>
          <p:spPr bwMode="auto">
            <a:xfrm>
              <a:off x="4788025" y="5184718"/>
              <a:ext cx="1569992" cy="29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dirty="0">
                  <a:solidFill>
                    <a:schemeClr val="bg1"/>
                  </a:solidFill>
                  <a:ea typeface="Roboto" panose="02000000000000000000" pitchFamily="2" charset="0"/>
                </a:rPr>
                <a:t>Consolidating</a:t>
              </a:r>
            </a:p>
          </p:txBody>
        </p:sp>
      </p:grpSp>
      <p:grpSp>
        <p:nvGrpSpPr>
          <p:cNvPr id="15" name="Group 14">
            <a:extLst>
              <a:ext uri="{FF2B5EF4-FFF2-40B4-BE49-F238E27FC236}">
                <a16:creationId xmlns:a16="http://schemas.microsoft.com/office/drawing/2014/main" id="{824B2E27-386B-B140-B0C3-C55316C8E5AB}"/>
              </a:ext>
            </a:extLst>
          </p:cNvPr>
          <p:cNvGrpSpPr>
            <a:grpSpLocks/>
          </p:cNvGrpSpPr>
          <p:nvPr/>
        </p:nvGrpSpPr>
        <p:grpSpPr bwMode="auto">
          <a:xfrm>
            <a:off x="7270750" y="5010150"/>
            <a:ext cx="1301750" cy="1296988"/>
            <a:chOff x="6574042" y="4512842"/>
            <a:chExt cx="1577281" cy="1569992"/>
          </a:xfrm>
        </p:grpSpPr>
        <p:sp>
          <p:nvSpPr>
            <p:cNvPr id="16" name="Oval 15">
              <a:hlinkClick r:id="rId4" action="ppaction://hlinksldjump"/>
              <a:extLst>
                <a:ext uri="{FF2B5EF4-FFF2-40B4-BE49-F238E27FC236}">
                  <a16:creationId xmlns:a16="http://schemas.microsoft.com/office/drawing/2014/main" id="{408DF5CF-D628-4520-B6F6-601AF47B3F77}"/>
                </a:ext>
              </a:extLst>
            </p:cNvPr>
            <p:cNvSpPr/>
            <p:nvPr/>
          </p:nvSpPr>
          <p:spPr>
            <a:xfrm>
              <a:off x="6574042" y="4512842"/>
              <a:ext cx="1569587" cy="1569992"/>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bg1"/>
                </a:solidFill>
              </a:endParaRPr>
            </a:p>
          </p:txBody>
        </p:sp>
        <p:sp>
          <p:nvSpPr>
            <p:cNvPr id="20495" name="Rectangle 16">
              <a:hlinkClick r:id="rId4" action="ppaction://hlinksldjump"/>
              <a:extLst>
                <a:ext uri="{FF2B5EF4-FFF2-40B4-BE49-F238E27FC236}">
                  <a16:creationId xmlns:a16="http://schemas.microsoft.com/office/drawing/2014/main" id="{8FE2DE35-7D7A-2E40-BA19-1FAC63F99677}"/>
                </a:ext>
              </a:extLst>
            </p:cNvPr>
            <p:cNvSpPr>
              <a:spLocks noChangeArrowheads="1"/>
            </p:cNvSpPr>
            <p:nvPr/>
          </p:nvSpPr>
          <p:spPr bwMode="auto">
            <a:xfrm>
              <a:off x="6581331" y="5184718"/>
              <a:ext cx="1569992" cy="29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sz="1600" b="1" dirty="0">
                  <a:solidFill>
                    <a:schemeClr val="bg1"/>
                  </a:solidFill>
                  <a:ea typeface="Roboto" panose="02000000000000000000" pitchFamily="2" charset="0"/>
                </a:rPr>
                <a:t>Reflecting </a:t>
              </a:r>
            </a:p>
          </p:txBody>
        </p:sp>
      </p:grpSp>
      <p:pic>
        <p:nvPicPr>
          <p:cNvPr id="18" name="Talking Partners">
            <a:extLst>
              <a:ext uri="{FF2B5EF4-FFF2-40B4-BE49-F238E27FC236}">
                <a16:creationId xmlns:a16="http://schemas.microsoft.com/office/drawing/2014/main" id="{0B9AC160-53C6-0645-8396-F364B626E3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a:extLst>
              <a:ext uri="{FF2B5EF4-FFF2-40B4-BE49-F238E27FC236}">
                <a16:creationId xmlns:a16="http://schemas.microsoft.com/office/drawing/2014/main" id="{20E7F383-D679-3B46-A80F-B214AE315FD6}"/>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Consolidating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3A6ACC6-CF58-884F-9F50-EAAB7EAA685A}"/>
              </a:ext>
            </a:extLst>
          </p:cNvPr>
          <p:cNvSpPr>
            <a:spLocks noGrp="1" noChangeArrowheads="1"/>
          </p:cNvSpPr>
          <p:nvPr>
            <p:ph type="title"/>
          </p:nvPr>
        </p:nvSpPr>
        <p:spPr>
          <a:xfrm>
            <a:off x="457200" y="479425"/>
            <a:ext cx="7673975" cy="993775"/>
          </a:xfrm>
        </p:spPr>
        <p:txBody>
          <a:bodyPr/>
          <a:lstStyle/>
          <a:p>
            <a:pPr eaLnBrk="1" hangingPunct="1"/>
            <a:r>
              <a:rPr lang="en-GB" altLang="en-US" dirty="0">
                <a:latin typeface="+mn-lt"/>
              </a:rPr>
              <a:t>Relationships and Families</a:t>
            </a:r>
          </a:p>
        </p:txBody>
      </p:sp>
      <p:sp>
        <p:nvSpPr>
          <p:cNvPr id="3" name="Rectangle: Rounded Corners 2">
            <a:extLst>
              <a:ext uri="{FF2B5EF4-FFF2-40B4-BE49-F238E27FC236}">
                <a16:creationId xmlns:a16="http://schemas.microsoft.com/office/drawing/2014/main" id="{50046063-93AE-4626-B77C-0627D37DC443}"/>
              </a:ext>
            </a:extLst>
          </p:cNvPr>
          <p:cNvSpPr/>
          <p:nvPr/>
        </p:nvSpPr>
        <p:spPr>
          <a:xfrm>
            <a:off x="714375" y="1312863"/>
            <a:ext cx="7673975" cy="14001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tx1"/>
                </a:solidFill>
              </a:rPr>
              <a:t>Most of us think that all families are like our own family, as that’s all we really know. Your job today is to design a poster to show people that there are lots of different families but that they all have one thing in common – love!</a:t>
            </a:r>
          </a:p>
        </p:txBody>
      </p:sp>
      <p:pic>
        <p:nvPicPr>
          <p:cNvPr id="22532" name="Picture 4">
            <a:extLst>
              <a:ext uri="{FF2B5EF4-FFF2-40B4-BE49-F238E27FC236}">
                <a16:creationId xmlns:a16="http://schemas.microsoft.com/office/drawing/2014/main" id="{DCCA2B08-8099-FD46-8B9C-2AC90D676A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87738" y="2606675"/>
            <a:ext cx="2159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a:extLst>
              <a:ext uri="{FF2B5EF4-FFF2-40B4-BE49-F238E27FC236}">
                <a16:creationId xmlns:a16="http://schemas.microsoft.com/office/drawing/2014/main" id="{9168D191-767B-7746-8AFC-F281F7B9BB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1838" y="3357563"/>
            <a:ext cx="5130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ndividual Work">
            <a:extLst>
              <a:ext uri="{FF2B5EF4-FFF2-40B4-BE49-F238E27FC236}">
                <a16:creationId xmlns:a16="http://schemas.microsoft.com/office/drawing/2014/main" id="{8D33078C-1DE0-674C-8355-9F8363159A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0">
            <a:extLst>
              <a:ext uri="{FF2B5EF4-FFF2-40B4-BE49-F238E27FC236}">
                <a16:creationId xmlns:a16="http://schemas.microsoft.com/office/drawing/2014/main" id="{E52784AE-0C63-4643-9920-8C75D2F8DEF3}"/>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Reflecting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DE5AC43-2FDB-46B2-8DCE-FB4AE187232E}"/>
              </a:ext>
            </a:extLst>
          </p:cNvPr>
          <p:cNvSpPr/>
          <p:nvPr/>
        </p:nvSpPr>
        <p:spPr>
          <a:xfrm>
            <a:off x="714375" y="1468438"/>
            <a:ext cx="7715250" cy="3240087"/>
          </a:xfrm>
          <a:prstGeom prst="roundRect">
            <a:avLst>
              <a:gd name="adj" fmla="val 6950"/>
            </a:avLst>
          </a:prstGeom>
          <a:solidFill>
            <a:srgbClr val="9B51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579" name="Title 1">
            <a:extLst>
              <a:ext uri="{FF2B5EF4-FFF2-40B4-BE49-F238E27FC236}">
                <a16:creationId xmlns:a16="http://schemas.microsoft.com/office/drawing/2014/main" id="{A6A23FED-E9A7-4B4F-9994-CDE5B1C4C49D}"/>
              </a:ext>
            </a:extLst>
          </p:cNvPr>
          <p:cNvSpPr>
            <a:spLocks noGrp="1" noChangeArrowheads="1"/>
          </p:cNvSpPr>
          <p:nvPr>
            <p:ph type="title"/>
          </p:nvPr>
        </p:nvSpPr>
        <p:spPr>
          <a:xfrm>
            <a:off x="457200" y="479425"/>
            <a:ext cx="8220075" cy="993775"/>
          </a:xfrm>
        </p:spPr>
        <p:txBody>
          <a:bodyPr/>
          <a:lstStyle/>
          <a:p>
            <a:pPr eaLnBrk="1" hangingPunct="1"/>
            <a:r>
              <a:rPr lang="en-GB" dirty="0"/>
              <a:t>Caring and Loving</a:t>
            </a:r>
            <a:endParaRPr lang="en-GB" altLang="en-US" dirty="0">
              <a:latin typeface="+mn-lt"/>
            </a:endParaRPr>
          </a:p>
        </p:txBody>
      </p:sp>
      <p:sp>
        <p:nvSpPr>
          <p:cNvPr id="3" name="Rectangle: Rounded Corners 2">
            <a:extLst>
              <a:ext uri="{FF2B5EF4-FFF2-40B4-BE49-F238E27FC236}">
                <a16:creationId xmlns:a16="http://schemas.microsoft.com/office/drawing/2014/main" id="{01947456-DBE2-4A7E-B31D-7AE8B1B0A04E}"/>
              </a:ext>
            </a:extLst>
          </p:cNvPr>
          <p:cNvSpPr/>
          <p:nvPr/>
        </p:nvSpPr>
        <p:spPr>
          <a:xfrm>
            <a:off x="714375" y="1616075"/>
            <a:ext cx="7242175" cy="682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bg1"/>
                </a:solidFill>
              </a:rPr>
              <a:t>With your talk partner, list as many things as you can that lots of  families have in common.</a:t>
            </a:r>
          </a:p>
        </p:txBody>
      </p:sp>
      <p:sp>
        <p:nvSpPr>
          <p:cNvPr id="4" name="Rectangle: Rounded Corners 3">
            <a:extLst>
              <a:ext uri="{FF2B5EF4-FFF2-40B4-BE49-F238E27FC236}">
                <a16:creationId xmlns:a16="http://schemas.microsoft.com/office/drawing/2014/main" id="{FA222111-78FF-4428-BE27-B6BD771DE11A}"/>
              </a:ext>
            </a:extLst>
          </p:cNvPr>
          <p:cNvSpPr/>
          <p:nvPr/>
        </p:nvSpPr>
        <p:spPr>
          <a:xfrm>
            <a:off x="714375" y="2405063"/>
            <a:ext cx="5010150" cy="615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algn="just" eaLnBrk="1" fontAlgn="auto" hangingPunct="1">
              <a:spcBef>
                <a:spcPts val="0"/>
              </a:spcBef>
              <a:spcAft>
                <a:spcPts val="0"/>
              </a:spcAft>
              <a:defRPr/>
            </a:pPr>
            <a:r>
              <a:rPr lang="en-GB" dirty="0">
                <a:solidFill>
                  <a:schemeClr val="bg1"/>
                </a:solidFill>
              </a:rPr>
              <a:t>Can you think of examples of these things in your own family?</a:t>
            </a:r>
          </a:p>
        </p:txBody>
      </p:sp>
      <p:sp>
        <p:nvSpPr>
          <p:cNvPr id="5" name="Rectangle: Rounded Corners 4">
            <a:extLst>
              <a:ext uri="{FF2B5EF4-FFF2-40B4-BE49-F238E27FC236}">
                <a16:creationId xmlns:a16="http://schemas.microsoft.com/office/drawing/2014/main" id="{B2C06F5A-43BE-4D19-A052-EFAD4588852D}"/>
              </a:ext>
            </a:extLst>
          </p:cNvPr>
          <p:cNvSpPr/>
          <p:nvPr/>
        </p:nvSpPr>
        <p:spPr>
          <a:xfrm>
            <a:off x="714375" y="3127375"/>
            <a:ext cx="4289425" cy="615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Do different people in the family have different roles?</a:t>
            </a:r>
          </a:p>
        </p:txBody>
      </p:sp>
      <p:sp>
        <p:nvSpPr>
          <p:cNvPr id="6" name="Rectangle: Rounded Corners 5">
            <a:extLst>
              <a:ext uri="{FF2B5EF4-FFF2-40B4-BE49-F238E27FC236}">
                <a16:creationId xmlns:a16="http://schemas.microsoft.com/office/drawing/2014/main" id="{E5880DE6-9223-44F3-8CB2-4C6D3E0CF02C}"/>
              </a:ext>
            </a:extLst>
          </p:cNvPr>
          <p:cNvSpPr/>
          <p:nvPr/>
        </p:nvSpPr>
        <p:spPr>
          <a:xfrm>
            <a:off x="714375" y="3843338"/>
            <a:ext cx="4073525" cy="682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solidFill>
                  <a:schemeClr val="bg1"/>
                </a:solidFill>
              </a:rPr>
              <a:t>How do the people in your family show they care for one another?</a:t>
            </a:r>
          </a:p>
        </p:txBody>
      </p:sp>
      <p:pic>
        <p:nvPicPr>
          <p:cNvPr id="24584" name="Picture 7">
            <a:extLst>
              <a:ext uri="{FF2B5EF4-FFF2-40B4-BE49-F238E27FC236}">
                <a16:creationId xmlns:a16="http://schemas.microsoft.com/office/drawing/2014/main" id="{B9A99E12-2B52-6C4C-AC86-D01021027B8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4500" y="2205038"/>
            <a:ext cx="43402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Talking Partners">
            <a:extLst>
              <a:ext uri="{FF2B5EF4-FFF2-40B4-BE49-F238E27FC236}">
                <a16:creationId xmlns:a16="http://schemas.microsoft.com/office/drawing/2014/main" id="{3A5EFA95-90C0-2344-91BA-9566CDAE9A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A6ABA1BD-E638-424E-831D-59C50DBCADD9}"/>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058B7550-1C20-495C-91DE-B7985327A9B7}"/>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244" name="Title 1">
            <a:extLst>
              <a:ext uri="{FF2B5EF4-FFF2-40B4-BE49-F238E27FC236}">
                <a16:creationId xmlns:a16="http://schemas.microsoft.com/office/drawing/2014/main" id="{CECFD18C-0B70-1742-9056-254344740C52}"/>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ea typeface="Roboto" panose="02000000000000000000" pitchFamily="2" charset="0"/>
              </a:rPr>
              <a:t>Success Criteria</a:t>
            </a:r>
          </a:p>
        </p:txBody>
      </p:sp>
      <p:sp>
        <p:nvSpPr>
          <p:cNvPr id="10245" name="Title 1">
            <a:extLst>
              <a:ext uri="{FF2B5EF4-FFF2-40B4-BE49-F238E27FC236}">
                <a16:creationId xmlns:a16="http://schemas.microsoft.com/office/drawing/2014/main" id="{52780468-C965-254A-A0D2-2605EA13A0F8}"/>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ea typeface="Roboto" panose="02000000000000000000" pitchFamily="2" charset="0"/>
              </a:rPr>
              <a:t>LI</a:t>
            </a:r>
          </a:p>
        </p:txBody>
      </p:sp>
      <p:sp>
        <p:nvSpPr>
          <p:cNvPr id="10246" name="Content Placeholder 15">
            <a:extLst>
              <a:ext uri="{FF2B5EF4-FFF2-40B4-BE49-F238E27FC236}">
                <a16:creationId xmlns:a16="http://schemas.microsoft.com/office/drawing/2014/main" id="{9EFB1247-9580-C14D-97DB-2B80A12BFDA8}"/>
              </a:ext>
            </a:extLst>
          </p:cNvPr>
          <p:cNvSpPr>
            <a:spLocks noGrp="1" noChangeArrowheads="1"/>
          </p:cNvSpPr>
          <p:nvPr>
            <p:ph idx="1"/>
          </p:nvPr>
        </p:nvSpPr>
        <p:spPr>
          <a:xfrm>
            <a:off x="628650" y="1127125"/>
            <a:ext cx="7886700" cy="1409700"/>
          </a:xfrm>
        </p:spPr>
        <p:txBody>
          <a:bodyPr>
            <a:normAutofit/>
          </a:bodyPr>
          <a:lstStyle/>
          <a:p>
            <a:pPr eaLnBrk="1" hangingPunct="1"/>
            <a:r>
              <a:rPr lang="en-GB" altLang="en-US">
                <a:latin typeface="Twinkl" pitchFamily="2" charset="77"/>
              </a:rPr>
              <a:t>I understand that there are many different types of relationships and families.</a:t>
            </a:r>
          </a:p>
        </p:txBody>
      </p:sp>
      <p:sp>
        <p:nvSpPr>
          <p:cNvPr id="10247" name="Content Placeholder 15">
            <a:extLst>
              <a:ext uri="{FF2B5EF4-FFF2-40B4-BE49-F238E27FC236}">
                <a16:creationId xmlns:a16="http://schemas.microsoft.com/office/drawing/2014/main" id="{C5D51E64-7B47-5246-BD10-393AF6790891}"/>
              </a:ext>
            </a:extLst>
          </p:cNvPr>
          <p:cNvSpPr txBox="1">
            <a:spLocks noChangeArrowheads="1"/>
          </p:cNvSpPr>
          <p:nvPr/>
        </p:nvSpPr>
        <p:spPr bwMode="auto">
          <a:xfrm>
            <a:off x="628650" y="3467100"/>
            <a:ext cx="78867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r>
              <a:rPr lang="en-GB" dirty="0">
                <a:ea typeface="Roboto" panose="02000000000000000000" pitchFamily="2" charset="0"/>
              </a:rPr>
              <a:t>I can identify and describe different relationships, different families and different family members.</a:t>
            </a:r>
          </a:p>
          <a:p>
            <a:pPr eaLnBrk="1" hangingPunct="1"/>
            <a:r>
              <a:rPr lang="en-GB" altLang="en-US" dirty="0">
                <a:ea typeface="Sassoon Infant Rg" panose="02000503030000020003" pitchFamily="2" charset="0"/>
                <a:cs typeface="Sassoon Infant Rg" panose="02000503030000020003" pitchFamily="2" charset="0"/>
              </a:rPr>
              <a:t>I can understand and use terms such as gay, lesbian, single-parent, fostered, adopted, married and civil partnership.</a:t>
            </a:r>
          </a:p>
          <a:p>
            <a:pPr eaLnBrk="1" hangingPunct="1"/>
            <a:r>
              <a:rPr lang="en-GB" dirty="0">
                <a:ea typeface="Roboto" panose="02000000000000000000" pitchFamily="2" charset="0"/>
              </a:rPr>
              <a:t>I can identify elements of a healthy, loving relationship.</a:t>
            </a:r>
            <a:endParaRPr lang="en-GB" altLang="en-US" dirty="0">
              <a:ea typeface="Sassoon Infant Rg" panose="02000503030000020003" pitchFamily="2" charset="0"/>
              <a:cs typeface="Sassoon Infant Rg" panose="02000503030000020003" pitchFamily="2" charset="0"/>
            </a:endParaRPr>
          </a:p>
        </p:txBody>
      </p:sp>
      <p:sp>
        <p:nvSpPr>
          <p:cNvPr id="9" name="TextBox 21">
            <a:extLst>
              <a:ext uri="{FF2B5EF4-FFF2-40B4-BE49-F238E27FC236}">
                <a16:creationId xmlns:a16="http://schemas.microsoft.com/office/drawing/2014/main" id="{AA2DB462-347D-4E4F-96D2-DC18F379F2FD}"/>
              </a:ext>
            </a:extLst>
          </p:cNvPr>
          <p:cNvSpPr txBox="1">
            <a:spLocks noChangeArrowheads="1"/>
          </p:cNvSpPr>
          <p:nvPr/>
        </p:nvSpPr>
        <p:spPr bwMode="auto">
          <a:xfrm>
            <a:off x="2375756" y="6250946"/>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0">
            <a:extLst>
              <a:ext uri="{FF2B5EF4-FFF2-40B4-BE49-F238E27FC236}">
                <a16:creationId xmlns:a16="http://schemas.microsoft.com/office/drawing/2014/main" id="{5A432589-29A6-F841-9294-92A0A8978B3D}"/>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The Big Questions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4392809-1CA8-BF4F-91AD-C573E32BFD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90A45971-73BD-744A-A82C-27D71D157DC4}"/>
              </a:ext>
            </a:extLst>
          </p:cNvPr>
          <p:cNvGrpSpPr>
            <a:grpSpLocks/>
          </p:cNvGrpSpPr>
          <p:nvPr/>
        </p:nvGrpSpPr>
        <p:grpSpPr bwMode="auto">
          <a:xfrm>
            <a:off x="1339850" y="606425"/>
            <a:ext cx="3240088" cy="3240088"/>
            <a:chOff x="1339275" y="606425"/>
            <a:chExt cx="3240087" cy="3240088"/>
          </a:xfrm>
        </p:grpSpPr>
        <p:sp>
          <p:nvSpPr>
            <p:cNvPr id="12" name="Oval 11">
              <a:extLst>
                <a:ext uri="{FF2B5EF4-FFF2-40B4-BE49-F238E27FC236}">
                  <a16:creationId xmlns:a16="http://schemas.microsoft.com/office/drawing/2014/main" id="{4CFD53EF-464B-4B9B-8DAA-5EA4EF2742C1}"/>
                </a:ext>
              </a:extLst>
            </p:cNvPr>
            <p:cNvSpPr/>
            <p:nvPr/>
          </p:nvSpPr>
          <p:spPr>
            <a:xfrm>
              <a:off x="1339275" y="606425"/>
              <a:ext cx="3240087" cy="32400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8" name="Title 1">
              <a:extLst>
                <a:ext uri="{FF2B5EF4-FFF2-40B4-BE49-F238E27FC236}">
                  <a16:creationId xmlns:a16="http://schemas.microsoft.com/office/drawing/2014/main" id="{7B8E086A-3B90-8B45-B15A-5D41B531C8F4}"/>
                </a:ext>
              </a:extLst>
            </p:cNvPr>
            <p:cNvSpPr>
              <a:spLocks noChangeArrowheads="1"/>
            </p:cNvSpPr>
            <p:nvPr/>
          </p:nvSpPr>
          <p:spPr bwMode="auto">
            <a:xfrm>
              <a:off x="1410712" y="1290638"/>
              <a:ext cx="3097213" cy="187325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3200" b="1" dirty="0">
                  <a:solidFill>
                    <a:schemeClr val="bg1"/>
                  </a:solidFill>
                  <a:latin typeface="+mn-lt"/>
                  <a:ea typeface="Roboto" panose="02000000000000000000" pitchFamily="2" charset="0"/>
                </a:rPr>
                <a:t>What are loving relationships like?</a:t>
              </a:r>
            </a:p>
          </p:txBody>
        </p:sp>
      </p:grpSp>
      <p:grpSp>
        <p:nvGrpSpPr>
          <p:cNvPr id="14" name="Group 13">
            <a:extLst>
              <a:ext uri="{FF2B5EF4-FFF2-40B4-BE49-F238E27FC236}">
                <a16:creationId xmlns:a16="http://schemas.microsoft.com/office/drawing/2014/main" id="{AF0AFDA5-5EC0-634B-8E6A-833F6CD52401}"/>
              </a:ext>
            </a:extLst>
          </p:cNvPr>
          <p:cNvGrpSpPr>
            <a:grpSpLocks/>
          </p:cNvGrpSpPr>
          <p:nvPr/>
        </p:nvGrpSpPr>
        <p:grpSpPr bwMode="auto">
          <a:xfrm>
            <a:off x="5380038" y="2420938"/>
            <a:ext cx="3240087" cy="3240087"/>
            <a:chOff x="5380636" y="2420938"/>
            <a:chExt cx="3240088" cy="3240087"/>
          </a:xfrm>
        </p:grpSpPr>
        <p:sp>
          <p:nvSpPr>
            <p:cNvPr id="15" name="Oval 14">
              <a:extLst>
                <a:ext uri="{FF2B5EF4-FFF2-40B4-BE49-F238E27FC236}">
                  <a16:creationId xmlns:a16="http://schemas.microsoft.com/office/drawing/2014/main" id="{951ECF14-1309-4349-A209-74299840309B}"/>
                </a:ext>
              </a:extLst>
            </p:cNvPr>
            <p:cNvSpPr/>
            <p:nvPr/>
          </p:nvSpPr>
          <p:spPr>
            <a:xfrm>
              <a:off x="5380636" y="2420938"/>
              <a:ext cx="3240088" cy="324008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6" name="Title 1">
              <a:extLst>
                <a:ext uri="{FF2B5EF4-FFF2-40B4-BE49-F238E27FC236}">
                  <a16:creationId xmlns:a16="http://schemas.microsoft.com/office/drawing/2014/main" id="{D1407D33-135D-524D-A240-BDB1CE079CAF}"/>
                </a:ext>
              </a:extLst>
            </p:cNvPr>
            <p:cNvSpPr>
              <a:spLocks noChangeArrowheads="1"/>
            </p:cNvSpPr>
            <p:nvPr/>
          </p:nvSpPr>
          <p:spPr bwMode="auto">
            <a:xfrm>
              <a:off x="5452074" y="3543300"/>
              <a:ext cx="3097212" cy="9953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3200" b="1" dirty="0">
                  <a:solidFill>
                    <a:schemeClr val="bg1"/>
                  </a:solidFill>
                  <a:latin typeface="+mn-lt"/>
                  <a:ea typeface="Roboto" panose="02000000000000000000" pitchFamily="2" charset="0"/>
                </a:rPr>
                <a:t>What kinds of family </a:t>
              </a:r>
              <a:br>
                <a:rPr lang="en-GB" altLang="en-US" sz="3200" b="1" dirty="0">
                  <a:solidFill>
                    <a:schemeClr val="bg1"/>
                  </a:solidFill>
                  <a:latin typeface="+mn-lt"/>
                  <a:ea typeface="Roboto" panose="02000000000000000000" pitchFamily="2" charset="0"/>
                </a:rPr>
              </a:br>
              <a:r>
                <a:rPr lang="en-GB" altLang="en-US" sz="3200" b="1" dirty="0">
                  <a:solidFill>
                    <a:schemeClr val="bg1"/>
                  </a:solidFill>
                  <a:latin typeface="+mn-lt"/>
                  <a:ea typeface="Roboto" panose="02000000000000000000" pitchFamily="2" charset="0"/>
                </a:rPr>
                <a:t>are there?</a:t>
              </a:r>
            </a:p>
          </p:txBody>
        </p:sp>
      </p:grpSp>
      <p:pic>
        <p:nvPicPr>
          <p:cNvPr id="12293" name="Picture 4">
            <a:extLst>
              <a:ext uri="{FF2B5EF4-FFF2-40B4-BE49-F238E27FC236}">
                <a16:creationId xmlns:a16="http://schemas.microsoft.com/office/drawing/2014/main" id="{84516CA1-DAEA-FA4D-9930-727EF79438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5050" y="931863"/>
            <a:ext cx="2570163"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 indoor&#10;&#10;Description automatically generated">
            <a:extLst>
              <a:ext uri="{FF2B5EF4-FFF2-40B4-BE49-F238E27FC236}">
                <a16:creationId xmlns:a16="http://schemas.microsoft.com/office/drawing/2014/main" id="{2AE41DA3-4FCB-4242-B45F-5799A6A1AA6F}"/>
              </a:ext>
            </a:extLst>
          </p:cNvPr>
          <p:cNvPicPr>
            <a:picLocks noChangeAspect="1"/>
          </p:cNvPicPr>
          <p:nvPr/>
        </p:nvPicPr>
        <p:blipFill rotWithShape="1">
          <a:blip r:embed="rId4">
            <a:extLst>
              <a:ext uri="{28A0092B-C50C-407E-A947-70E740481C1C}">
                <a14:useLocalDpi xmlns:a14="http://schemas.microsoft.com/office/drawing/2010/main" val="0"/>
              </a:ext>
            </a:extLst>
          </a:blip>
          <a:srcRect b="38712"/>
          <a:stretch/>
        </p:blipFill>
        <p:spPr>
          <a:xfrm>
            <a:off x="131634" y="987574"/>
            <a:ext cx="2273555" cy="5870426"/>
          </a:xfrm>
          <a:prstGeom prst="rect">
            <a:avLst/>
          </a:prstGeom>
        </p:spPr>
      </p:pic>
    </p:spTree>
    <p:extLst>
      <p:ext uri="{BB962C8B-B14F-4D97-AF65-F5344CB8AC3E}">
        <p14:creationId xmlns:p14="http://schemas.microsoft.com/office/powerpoint/2010/main" val="3334938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A6ABA1BD-E638-424E-831D-59C50DBCADD9}"/>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058B7550-1C20-495C-91DE-B7985327A9B7}"/>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7652" name="Title 1">
            <a:extLst>
              <a:ext uri="{FF2B5EF4-FFF2-40B4-BE49-F238E27FC236}">
                <a16:creationId xmlns:a16="http://schemas.microsoft.com/office/drawing/2014/main" id="{504C582C-2452-9845-A512-9E8B041DC650}"/>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ea typeface="Roboto" panose="02000000000000000000" pitchFamily="2" charset="0"/>
              </a:rPr>
              <a:t>Success Criteria</a:t>
            </a:r>
          </a:p>
        </p:txBody>
      </p:sp>
      <p:sp>
        <p:nvSpPr>
          <p:cNvPr id="27653" name="Title 1">
            <a:extLst>
              <a:ext uri="{FF2B5EF4-FFF2-40B4-BE49-F238E27FC236}">
                <a16:creationId xmlns:a16="http://schemas.microsoft.com/office/drawing/2014/main" id="{D20B0132-B92D-8048-9CC3-85D05C841D2C}"/>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spcBef>
                <a:spcPct val="0"/>
              </a:spcBef>
              <a:buFontTx/>
              <a:buNone/>
            </a:pPr>
            <a:r>
              <a:rPr lang="en-US" altLang="en-US" sz="3600" b="1" dirty="0">
                <a:solidFill>
                  <a:schemeClr val="tx1"/>
                </a:solidFill>
                <a:latin typeface="+mn-lt"/>
                <a:ea typeface="Roboto" panose="02000000000000000000" pitchFamily="2" charset="0"/>
              </a:rPr>
              <a:t>LI</a:t>
            </a:r>
          </a:p>
        </p:txBody>
      </p:sp>
      <p:sp>
        <p:nvSpPr>
          <p:cNvPr id="27654" name="Content Placeholder 15">
            <a:extLst>
              <a:ext uri="{FF2B5EF4-FFF2-40B4-BE49-F238E27FC236}">
                <a16:creationId xmlns:a16="http://schemas.microsoft.com/office/drawing/2014/main" id="{A3FAA8DD-C5DF-904A-8AF1-A89DA0EE8457}"/>
              </a:ext>
            </a:extLst>
          </p:cNvPr>
          <p:cNvSpPr>
            <a:spLocks noGrp="1" noChangeArrowheads="1"/>
          </p:cNvSpPr>
          <p:nvPr>
            <p:ph idx="1"/>
          </p:nvPr>
        </p:nvSpPr>
        <p:spPr>
          <a:xfrm>
            <a:off x="628650" y="1127125"/>
            <a:ext cx="7886700" cy="1409700"/>
          </a:xfrm>
        </p:spPr>
        <p:txBody>
          <a:bodyPr>
            <a:normAutofit/>
          </a:bodyPr>
          <a:lstStyle/>
          <a:p>
            <a:pPr eaLnBrk="1" hangingPunct="1"/>
            <a:r>
              <a:rPr lang="en-GB" altLang="en-US">
                <a:latin typeface="Twinkl" pitchFamily="2" charset="77"/>
              </a:rPr>
              <a:t>I understand that there are many different types of relationships and families.</a:t>
            </a:r>
          </a:p>
        </p:txBody>
      </p:sp>
      <p:sp>
        <p:nvSpPr>
          <p:cNvPr id="27655" name="Content Placeholder 15">
            <a:extLst>
              <a:ext uri="{FF2B5EF4-FFF2-40B4-BE49-F238E27FC236}">
                <a16:creationId xmlns:a16="http://schemas.microsoft.com/office/drawing/2014/main" id="{F15AD307-574A-884D-9A9F-D70697546540}"/>
              </a:ext>
            </a:extLst>
          </p:cNvPr>
          <p:cNvSpPr txBox="1">
            <a:spLocks noChangeArrowheads="1"/>
          </p:cNvSpPr>
          <p:nvPr/>
        </p:nvSpPr>
        <p:spPr bwMode="auto">
          <a:xfrm>
            <a:off x="628650" y="3438092"/>
            <a:ext cx="78867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eaLnBrk="1" hangingPunct="1"/>
            <a:r>
              <a:rPr lang="en-GB" altLang="en-US" dirty="0">
                <a:ea typeface="Sassoon Infant Rg" panose="02000503030000020003" pitchFamily="2" charset="0"/>
                <a:cs typeface="Sassoon Infant Rg" panose="02000503030000020003" pitchFamily="2" charset="0"/>
              </a:rPr>
              <a:t>I can identify and describe different relationships, different families and different family members. </a:t>
            </a:r>
          </a:p>
          <a:p>
            <a:pPr eaLnBrk="1" hangingPunct="1"/>
            <a:r>
              <a:rPr lang="en-GB" altLang="en-US" dirty="0">
                <a:ea typeface="Sassoon Infant Rg" panose="02000503030000020003" pitchFamily="2" charset="0"/>
                <a:cs typeface="Sassoon Infant Rg" panose="02000503030000020003" pitchFamily="2" charset="0"/>
              </a:rPr>
              <a:t>I can understand and use terms such as gay, lesbian, single parent, fostered, adopted, married and civil partnership.</a:t>
            </a:r>
          </a:p>
          <a:p>
            <a:pPr eaLnBrk="1" hangingPunct="1"/>
            <a:r>
              <a:rPr lang="en-GB" altLang="en-US" dirty="0">
                <a:ea typeface="Sassoon Infant Rg" panose="02000503030000020003" pitchFamily="2" charset="0"/>
                <a:cs typeface="Sassoon Infant Rg" panose="02000503030000020003" pitchFamily="2" charset="0"/>
              </a:rPr>
              <a:t>I can identify elements of a healthy, loving relationship.</a:t>
            </a:r>
          </a:p>
        </p:txBody>
      </p:sp>
      <p:sp>
        <p:nvSpPr>
          <p:cNvPr id="8" name="TextBox 21">
            <a:extLst>
              <a:ext uri="{FF2B5EF4-FFF2-40B4-BE49-F238E27FC236}">
                <a16:creationId xmlns:a16="http://schemas.microsoft.com/office/drawing/2014/main" id="{A7CCC07D-224D-3F46-BF3B-AD79CF9BD17D}"/>
              </a:ext>
            </a:extLst>
          </p:cNvPr>
          <p:cNvSpPr txBox="1">
            <a:spLocks noChangeArrowheads="1"/>
          </p:cNvSpPr>
          <p:nvPr/>
        </p:nvSpPr>
        <p:spPr bwMode="auto">
          <a:xfrm>
            <a:off x="2375756" y="6250946"/>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CCABEC68-EFB2-5A4F-A3E0-779F38249474}"/>
              </a:ext>
            </a:extLst>
          </p:cNvPr>
          <p:cNvSpPr/>
          <p:nvPr/>
        </p:nvSpPr>
        <p:spPr>
          <a:xfrm>
            <a:off x="3995936" y="3032956"/>
            <a:ext cx="115212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70157921-7222-1240-BD78-20941F5C1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hlinkClick r:id="rId3"/>
            <a:extLst>
              <a:ext uri="{FF2B5EF4-FFF2-40B4-BE49-F238E27FC236}">
                <a16:creationId xmlns:a16="http://schemas.microsoft.com/office/drawing/2014/main" id="{33A4C19A-43A6-EB4A-BEE1-CF689363D1B7}"/>
              </a:ext>
            </a:extLst>
          </p:cNvPr>
          <p:cNvSpPr/>
          <p:nvPr/>
        </p:nvSpPr>
        <p:spPr>
          <a:xfrm>
            <a:off x="4139952" y="2636912"/>
            <a:ext cx="1008112"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B9DFBAD0-3D9C-DB47-9096-744978D55A41}"/>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The Big 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4392809-1CA8-BF4F-91AD-C573E32BFD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90A45971-73BD-744A-A82C-27D71D157DC4}"/>
              </a:ext>
            </a:extLst>
          </p:cNvPr>
          <p:cNvGrpSpPr>
            <a:grpSpLocks/>
          </p:cNvGrpSpPr>
          <p:nvPr/>
        </p:nvGrpSpPr>
        <p:grpSpPr bwMode="auto">
          <a:xfrm>
            <a:off x="1339850" y="606425"/>
            <a:ext cx="3240088" cy="3240088"/>
            <a:chOff x="1339275" y="606425"/>
            <a:chExt cx="3240087" cy="3240088"/>
          </a:xfrm>
        </p:grpSpPr>
        <p:sp>
          <p:nvSpPr>
            <p:cNvPr id="12" name="Oval 11">
              <a:extLst>
                <a:ext uri="{FF2B5EF4-FFF2-40B4-BE49-F238E27FC236}">
                  <a16:creationId xmlns:a16="http://schemas.microsoft.com/office/drawing/2014/main" id="{4CFD53EF-464B-4B9B-8DAA-5EA4EF2742C1}"/>
                </a:ext>
              </a:extLst>
            </p:cNvPr>
            <p:cNvSpPr/>
            <p:nvPr/>
          </p:nvSpPr>
          <p:spPr>
            <a:xfrm>
              <a:off x="1339275" y="606425"/>
              <a:ext cx="3240087" cy="32400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8" name="Title 1">
              <a:extLst>
                <a:ext uri="{FF2B5EF4-FFF2-40B4-BE49-F238E27FC236}">
                  <a16:creationId xmlns:a16="http://schemas.microsoft.com/office/drawing/2014/main" id="{7B8E086A-3B90-8B45-B15A-5D41B531C8F4}"/>
                </a:ext>
              </a:extLst>
            </p:cNvPr>
            <p:cNvSpPr>
              <a:spLocks noChangeArrowheads="1"/>
            </p:cNvSpPr>
            <p:nvPr/>
          </p:nvSpPr>
          <p:spPr bwMode="auto">
            <a:xfrm>
              <a:off x="1410712" y="1290638"/>
              <a:ext cx="3097213" cy="187325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3200" b="1" dirty="0">
                  <a:solidFill>
                    <a:schemeClr val="bg1"/>
                  </a:solidFill>
                  <a:latin typeface="+mn-lt"/>
                  <a:ea typeface="Roboto" panose="02000000000000000000" pitchFamily="2" charset="0"/>
                </a:rPr>
                <a:t>What are loving relationships like?</a:t>
              </a:r>
            </a:p>
          </p:txBody>
        </p:sp>
      </p:grpSp>
      <p:grpSp>
        <p:nvGrpSpPr>
          <p:cNvPr id="14" name="Group 13">
            <a:extLst>
              <a:ext uri="{FF2B5EF4-FFF2-40B4-BE49-F238E27FC236}">
                <a16:creationId xmlns:a16="http://schemas.microsoft.com/office/drawing/2014/main" id="{AF0AFDA5-5EC0-634B-8E6A-833F6CD52401}"/>
              </a:ext>
            </a:extLst>
          </p:cNvPr>
          <p:cNvGrpSpPr>
            <a:grpSpLocks/>
          </p:cNvGrpSpPr>
          <p:nvPr/>
        </p:nvGrpSpPr>
        <p:grpSpPr bwMode="auto">
          <a:xfrm>
            <a:off x="5380038" y="2420938"/>
            <a:ext cx="3240087" cy="3240087"/>
            <a:chOff x="5380636" y="2420938"/>
            <a:chExt cx="3240088" cy="3240087"/>
          </a:xfrm>
        </p:grpSpPr>
        <p:sp>
          <p:nvSpPr>
            <p:cNvPr id="15" name="Oval 14">
              <a:extLst>
                <a:ext uri="{FF2B5EF4-FFF2-40B4-BE49-F238E27FC236}">
                  <a16:creationId xmlns:a16="http://schemas.microsoft.com/office/drawing/2014/main" id="{951ECF14-1309-4349-A209-74299840309B}"/>
                </a:ext>
              </a:extLst>
            </p:cNvPr>
            <p:cNvSpPr/>
            <p:nvPr/>
          </p:nvSpPr>
          <p:spPr>
            <a:xfrm>
              <a:off x="5380636" y="2420938"/>
              <a:ext cx="3240088" cy="324008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6" name="Title 1">
              <a:extLst>
                <a:ext uri="{FF2B5EF4-FFF2-40B4-BE49-F238E27FC236}">
                  <a16:creationId xmlns:a16="http://schemas.microsoft.com/office/drawing/2014/main" id="{D1407D33-135D-524D-A240-BDB1CE079CAF}"/>
                </a:ext>
              </a:extLst>
            </p:cNvPr>
            <p:cNvSpPr>
              <a:spLocks noChangeArrowheads="1"/>
            </p:cNvSpPr>
            <p:nvPr/>
          </p:nvSpPr>
          <p:spPr bwMode="auto">
            <a:xfrm>
              <a:off x="5452074" y="3543300"/>
              <a:ext cx="3097212" cy="9953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3200" b="1" dirty="0">
                  <a:solidFill>
                    <a:schemeClr val="bg1"/>
                  </a:solidFill>
                  <a:latin typeface="+mn-lt"/>
                  <a:ea typeface="Roboto" panose="02000000000000000000" pitchFamily="2" charset="0"/>
                </a:rPr>
                <a:t>What kinds of family </a:t>
              </a:r>
              <a:br>
                <a:rPr lang="en-GB" altLang="en-US" sz="3200" b="1" dirty="0">
                  <a:solidFill>
                    <a:schemeClr val="bg1"/>
                  </a:solidFill>
                  <a:latin typeface="+mn-lt"/>
                  <a:ea typeface="Roboto" panose="02000000000000000000" pitchFamily="2" charset="0"/>
                </a:rPr>
              </a:br>
              <a:r>
                <a:rPr lang="en-GB" altLang="en-US" sz="3200" b="1" dirty="0">
                  <a:solidFill>
                    <a:schemeClr val="bg1"/>
                  </a:solidFill>
                  <a:latin typeface="+mn-lt"/>
                  <a:ea typeface="Roboto" panose="02000000000000000000" pitchFamily="2" charset="0"/>
                </a:rPr>
                <a:t>are there?</a:t>
              </a:r>
            </a:p>
          </p:txBody>
        </p:sp>
      </p:grpSp>
      <p:pic>
        <p:nvPicPr>
          <p:cNvPr id="12293" name="Picture 4">
            <a:extLst>
              <a:ext uri="{FF2B5EF4-FFF2-40B4-BE49-F238E27FC236}">
                <a16:creationId xmlns:a16="http://schemas.microsoft.com/office/drawing/2014/main" id="{84516CA1-DAEA-FA4D-9930-727EF79438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5050" y="931863"/>
            <a:ext cx="2570163"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 indoor&#10;&#10;Description automatically generated">
            <a:extLst>
              <a:ext uri="{FF2B5EF4-FFF2-40B4-BE49-F238E27FC236}">
                <a16:creationId xmlns:a16="http://schemas.microsoft.com/office/drawing/2014/main" id="{2AE41DA3-4FCB-4242-B45F-5799A6A1AA6F}"/>
              </a:ext>
            </a:extLst>
          </p:cNvPr>
          <p:cNvPicPr>
            <a:picLocks noChangeAspect="1"/>
          </p:cNvPicPr>
          <p:nvPr/>
        </p:nvPicPr>
        <p:blipFill rotWithShape="1">
          <a:blip r:embed="rId4">
            <a:extLst>
              <a:ext uri="{28A0092B-C50C-407E-A947-70E740481C1C}">
                <a14:useLocalDpi xmlns:a14="http://schemas.microsoft.com/office/drawing/2010/main" val="0"/>
              </a:ext>
            </a:extLst>
          </a:blip>
          <a:srcRect b="38712"/>
          <a:stretch/>
        </p:blipFill>
        <p:spPr>
          <a:xfrm>
            <a:off x="131634" y="987574"/>
            <a:ext cx="2273555" cy="5870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BA4705F1-8525-6C47-9FBB-7BC0AC90ECFC}"/>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Reconnecting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0E1AAF4-9977-9141-97FF-1C155A3EAC35}"/>
              </a:ext>
            </a:extLst>
          </p:cNvPr>
          <p:cNvSpPr>
            <a:spLocks noGrp="1" noChangeArrowheads="1"/>
          </p:cNvSpPr>
          <p:nvPr>
            <p:ph type="title"/>
          </p:nvPr>
        </p:nvSpPr>
        <p:spPr>
          <a:xfrm>
            <a:off x="457200" y="479425"/>
            <a:ext cx="8220075" cy="993775"/>
          </a:xfrm>
        </p:spPr>
        <p:txBody>
          <a:bodyPr/>
          <a:lstStyle/>
          <a:p>
            <a:pPr eaLnBrk="1" hangingPunct="1"/>
            <a:r>
              <a:rPr lang="en-GB" dirty="0">
                <a:latin typeface="+mn-lt"/>
              </a:rPr>
              <a:t>Different Relationships</a:t>
            </a:r>
            <a:endParaRPr lang="en-GB" altLang="en-US" dirty="0">
              <a:latin typeface="+mn-lt"/>
            </a:endParaRPr>
          </a:p>
        </p:txBody>
      </p:sp>
      <p:sp>
        <p:nvSpPr>
          <p:cNvPr id="3" name="Rectangle: Rounded Corners 2">
            <a:extLst>
              <a:ext uri="{FF2B5EF4-FFF2-40B4-BE49-F238E27FC236}">
                <a16:creationId xmlns:a16="http://schemas.microsoft.com/office/drawing/2014/main" id="{22A00313-8F2A-491A-AB71-098142C81997}"/>
              </a:ext>
            </a:extLst>
          </p:cNvPr>
          <p:cNvSpPr/>
          <p:nvPr/>
        </p:nvSpPr>
        <p:spPr>
          <a:xfrm>
            <a:off x="572344" y="1499685"/>
            <a:ext cx="7999312" cy="51593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Think about the relationships in your family.</a:t>
            </a:r>
          </a:p>
        </p:txBody>
      </p:sp>
      <p:sp>
        <p:nvSpPr>
          <p:cNvPr id="4" name="Rectangle: Rounded Corners 3">
            <a:extLst>
              <a:ext uri="{FF2B5EF4-FFF2-40B4-BE49-F238E27FC236}">
                <a16:creationId xmlns:a16="http://schemas.microsoft.com/office/drawing/2014/main" id="{C6C92E55-3008-4ACA-8BF2-E069910CEB7F}"/>
              </a:ext>
            </a:extLst>
          </p:cNvPr>
          <p:cNvSpPr/>
          <p:nvPr/>
        </p:nvSpPr>
        <p:spPr>
          <a:xfrm>
            <a:off x="572344" y="2160085"/>
            <a:ext cx="7999312" cy="51435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What relationships do you have at school?</a:t>
            </a:r>
          </a:p>
        </p:txBody>
      </p:sp>
      <p:sp>
        <p:nvSpPr>
          <p:cNvPr id="5" name="Rectangle: Rounded Corners 4">
            <a:extLst>
              <a:ext uri="{FF2B5EF4-FFF2-40B4-BE49-F238E27FC236}">
                <a16:creationId xmlns:a16="http://schemas.microsoft.com/office/drawing/2014/main" id="{55F8028A-4D41-4B92-8592-EF492F51C12A}"/>
              </a:ext>
            </a:extLst>
          </p:cNvPr>
          <p:cNvSpPr/>
          <p:nvPr/>
        </p:nvSpPr>
        <p:spPr>
          <a:xfrm>
            <a:off x="572344" y="2807785"/>
            <a:ext cx="7999312" cy="51593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anchor="ctr"/>
          <a:lstStyle/>
          <a:p>
            <a:pPr eaLnBrk="1" fontAlgn="auto" hangingPunct="1">
              <a:spcBef>
                <a:spcPts val="0"/>
              </a:spcBef>
              <a:spcAft>
                <a:spcPts val="0"/>
              </a:spcAft>
              <a:defRPr/>
            </a:pPr>
            <a:r>
              <a:rPr lang="en-GB" dirty="0"/>
              <a:t>Are there different ways to love someone?</a:t>
            </a:r>
          </a:p>
        </p:txBody>
      </p:sp>
      <p:pic>
        <p:nvPicPr>
          <p:cNvPr id="12" name="Group Work">
            <a:extLst>
              <a:ext uri="{FF2B5EF4-FFF2-40B4-BE49-F238E27FC236}">
                <a16:creationId xmlns:a16="http://schemas.microsoft.com/office/drawing/2014/main" id="{EC301750-6E7D-794A-9A25-8F4D3818009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D5E94D7-7AC0-4F42-8CBF-8FF8AE65BC8B}"/>
              </a:ext>
            </a:extLst>
          </p:cNvPr>
          <p:cNvSpPr txBox="1"/>
          <p:nvPr/>
        </p:nvSpPr>
        <p:spPr>
          <a:xfrm>
            <a:off x="567581" y="4156176"/>
            <a:ext cx="7999312" cy="2031325"/>
          </a:xfrm>
          <a:prstGeom prst="rect">
            <a:avLst/>
          </a:prstGeom>
          <a:solidFill>
            <a:schemeClr val="accent6">
              <a:lumMod val="60000"/>
              <a:lumOff val="40000"/>
            </a:schemeClr>
          </a:solidFill>
        </p:spPr>
        <p:txBody>
          <a:bodyPr wrap="square">
            <a:spAutoFit/>
          </a:bodyPr>
          <a:lstStyle/>
          <a:p>
            <a:pPr>
              <a:defRPr/>
            </a:pPr>
            <a:r>
              <a:rPr lang="en-GB" dirty="0"/>
              <a:t>As we go through life, we have many different types of relationships with many different people:</a:t>
            </a:r>
          </a:p>
          <a:p>
            <a:pPr>
              <a:defRPr/>
            </a:pPr>
            <a:endParaRPr lang="en-GB" dirty="0">
              <a:latin typeface="Twinkl" pitchFamily="50" charset="0"/>
            </a:endParaRPr>
          </a:p>
          <a:p>
            <a:pPr marL="285750" indent="-285750">
              <a:buFont typeface="Arial" panose="020B0604020202020204" pitchFamily="34" charset="0"/>
              <a:buChar char="•"/>
              <a:defRPr/>
            </a:pPr>
            <a:r>
              <a:rPr lang="en-GB" dirty="0">
                <a:latin typeface="Twinkl" pitchFamily="50" charset="0"/>
              </a:rPr>
              <a:t>We have different relationships with different family members.</a:t>
            </a:r>
          </a:p>
          <a:p>
            <a:pPr marL="285750" indent="-285750">
              <a:buFont typeface="Arial" panose="020B0604020202020204" pitchFamily="34" charset="0"/>
              <a:buChar char="•"/>
              <a:defRPr/>
            </a:pPr>
            <a:r>
              <a:rPr lang="en-GB" dirty="0">
                <a:latin typeface="Twinkl" pitchFamily="50" charset="0"/>
              </a:rPr>
              <a:t>We have different relationships with different friends.</a:t>
            </a:r>
          </a:p>
          <a:p>
            <a:pPr marL="285750" indent="-285750">
              <a:buFont typeface="Arial" panose="020B0604020202020204" pitchFamily="34" charset="0"/>
              <a:buChar char="•"/>
              <a:defRPr/>
            </a:pPr>
            <a:r>
              <a:rPr lang="en-GB" dirty="0">
                <a:latin typeface="Twinkl" pitchFamily="50" charset="0"/>
              </a:rPr>
              <a:t>Some people, when they get older, have romantic relationships with others and might choose to be part of a couple.</a:t>
            </a:r>
          </a:p>
        </p:txBody>
      </p:sp>
      <p:pic>
        <p:nvPicPr>
          <p:cNvPr id="6" name="Picture 5">
            <a:extLst>
              <a:ext uri="{FF2B5EF4-FFF2-40B4-BE49-F238E27FC236}">
                <a16:creationId xmlns:a16="http://schemas.microsoft.com/office/drawing/2014/main" id="{4A779014-A13A-3243-AF69-DDAB1EA27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976" y="2014718"/>
            <a:ext cx="1594301" cy="214145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49C5C0C-F906-1243-B6D4-ECEC54F53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444" y="1909823"/>
            <a:ext cx="2130178" cy="2246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oup Work">
            <a:extLst>
              <a:ext uri="{FF2B5EF4-FFF2-40B4-BE49-F238E27FC236}">
                <a16:creationId xmlns:a16="http://schemas.microsoft.com/office/drawing/2014/main" id="{3BF46E7C-33DA-E04F-8EC3-A9C17F2BCF0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BC1F64CA-D69E-8248-A9A1-9AAD0B31DB9E}"/>
              </a:ext>
            </a:extLst>
          </p:cNvPr>
          <p:cNvSpPr>
            <a:spLocks noGrp="1" noChangeArrowheads="1"/>
          </p:cNvSpPr>
          <p:nvPr>
            <p:ph type="title"/>
          </p:nvPr>
        </p:nvSpPr>
        <p:spPr>
          <a:xfrm>
            <a:off x="457200" y="479425"/>
            <a:ext cx="8220075" cy="993775"/>
          </a:xfrm>
        </p:spPr>
        <p:txBody>
          <a:bodyPr/>
          <a:lstStyle/>
          <a:p>
            <a:pPr eaLnBrk="1" hangingPunct="1"/>
            <a:r>
              <a:rPr lang="en-GB" dirty="0">
                <a:latin typeface="+mn-lt"/>
              </a:rPr>
              <a:t>Different Relationships</a:t>
            </a:r>
            <a:endParaRPr lang="en-GB" altLang="en-US" dirty="0">
              <a:latin typeface="+mn-lt"/>
            </a:endParaRPr>
          </a:p>
        </p:txBody>
      </p:sp>
      <p:pic>
        <p:nvPicPr>
          <p:cNvPr id="7" name="Picture 6" descr="Cute, Baby, Boy, Grandmother, Newborn, Child, Childhood">
            <a:extLst>
              <a:ext uri="{FF2B5EF4-FFF2-40B4-BE49-F238E27FC236}">
                <a16:creationId xmlns:a16="http://schemas.microsoft.com/office/drawing/2014/main" id="{929CA26B-3633-2545-B3EE-1DDCA2A4F6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1963" y="1571625"/>
            <a:ext cx="27527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A9A3747-585E-B441-8FF0-34E5D00B66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576" y="3933056"/>
            <a:ext cx="3274666" cy="2167761"/>
          </a:xfrm>
          <a:prstGeom prst="rect">
            <a:avLst/>
          </a:prstGeom>
          <a:ln w="76200">
            <a:noFill/>
          </a:ln>
        </p:spPr>
      </p:pic>
      <p:pic>
        <p:nvPicPr>
          <p:cNvPr id="9" name="Picture 2" descr="Couple, Man Love, Homosexual, Relationship, Together">
            <a:extLst>
              <a:ext uri="{FF2B5EF4-FFF2-40B4-BE49-F238E27FC236}">
                <a16:creationId xmlns:a16="http://schemas.microsoft.com/office/drawing/2014/main" id="{62F1CE4C-4A2A-F143-91F6-6394194FB9F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6463" y="4054475"/>
            <a:ext cx="37592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720D812-EA44-CC41-9FBD-75F3A5B37A50}"/>
              </a:ext>
            </a:extLst>
          </p:cNvPr>
          <p:cNvSpPr/>
          <p:nvPr/>
        </p:nvSpPr>
        <p:spPr>
          <a:xfrm>
            <a:off x="3886747" y="2512525"/>
            <a:ext cx="1655216" cy="1200329"/>
          </a:xfrm>
          <a:prstGeom prst="rect">
            <a:avLst/>
          </a:prstGeom>
        </p:spPr>
        <p:txBody>
          <a:bodyPr wrap="square">
            <a:spAutoFit/>
          </a:bodyPr>
          <a:lstStyle/>
          <a:p>
            <a:pPr algn="ctr"/>
            <a:r>
              <a:rPr lang="en-GB" altLang="en-US" b="1" dirty="0"/>
              <a:t>What relationships can you see here?</a:t>
            </a:r>
          </a:p>
        </p:txBody>
      </p:sp>
      <p:pic>
        <p:nvPicPr>
          <p:cNvPr id="4" name="Picture 3" descr="A picture containing person, outdoor&#10;&#10;Description automatically generated">
            <a:extLst>
              <a:ext uri="{FF2B5EF4-FFF2-40B4-BE49-F238E27FC236}">
                <a16:creationId xmlns:a16="http://schemas.microsoft.com/office/drawing/2014/main" id="{F2046F40-BA16-5846-9191-58095A675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834" y="1571624"/>
            <a:ext cx="3109913" cy="2073275"/>
          </a:xfrm>
          <a:prstGeom prst="rect">
            <a:avLst/>
          </a:prstGeom>
        </p:spPr>
      </p:pic>
      <p:sp>
        <p:nvSpPr>
          <p:cNvPr id="11" name="TextBox 21">
            <a:extLst>
              <a:ext uri="{FF2B5EF4-FFF2-40B4-BE49-F238E27FC236}">
                <a16:creationId xmlns:a16="http://schemas.microsoft.com/office/drawing/2014/main" id="{FF533A57-BF1A-D24E-8B9B-FF24F54A8333}"/>
              </a:ext>
            </a:extLst>
          </p:cNvPr>
          <p:cNvSpPr txBox="1">
            <a:spLocks noChangeArrowheads="1"/>
          </p:cNvSpPr>
          <p:nvPr/>
        </p:nvSpPr>
        <p:spPr bwMode="auto">
          <a:xfrm>
            <a:off x="549335" y="3695199"/>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disabledandhere-008</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hlinkClick r:id="rId7">
                  <a:extLst>
                    <a:ext uri="{A12FA001-AC4F-418D-AE19-62706E023703}">
                      <ahyp:hlinkClr xmlns:ahyp="http://schemas.microsoft.com/office/drawing/2018/hyperlinkcolor" val="tx"/>
                    </a:ext>
                  </a:extLst>
                </a:hlinkClick>
              </a:rPr>
              <a:t>Disabled and Here</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8"/>
              </a:rPr>
              <a:t>CC BY 4.0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35930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id="{BD15DD66-9C96-E945-AC0D-139CB25114BB}"/>
              </a:ext>
            </a:extLst>
          </p:cNvPr>
          <p:cNvSpPr>
            <a:spLocks noGrp="1" noChangeArrowheads="1"/>
          </p:cNvSpPr>
          <p:nvPr>
            <p:ph type="title"/>
          </p:nvPr>
        </p:nvSpPr>
        <p:spPr>
          <a:xfrm>
            <a:off x="457200" y="436563"/>
            <a:ext cx="8220075" cy="5584825"/>
          </a:xfrm>
          <a:prstGeom prst="roundRect">
            <a:avLst>
              <a:gd name="adj" fmla="val 2204"/>
            </a:avLst>
          </a:prstGeom>
        </p:spPr>
        <p:txBody>
          <a:bodyPr/>
          <a:lstStyle/>
          <a:p>
            <a:pPr eaLnBrk="1" hangingPunct="1"/>
            <a:r>
              <a:rPr lang="en-GB" altLang="en-US" sz="5400">
                <a:latin typeface="Twinkl" pitchFamily="2" charset="77"/>
              </a:rPr>
              <a:t>Exploring</a:t>
            </a:r>
          </a:p>
        </p:txBody>
      </p:sp>
    </p:spTree>
  </p:cSld>
  <p:clrMapOvr>
    <a:masterClrMapping/>
  </p:clrMapOvr>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pptx" id="{872A759C-8F28-436B-A9AA-D61559454DA0}" vid="{1DAAD91C-0CDD-4FF8-BAE3-95F9B517A5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1762</TotalTime>
  <Words>1674</Words>
  <Application>Microsoft Office PowerPoint</Application>
  <PresentationFormat>On-screen Show (4:3)</PresentationFormat>
  <Paragraphs>158</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-apple-system</vt:lpstr>
      <vt:lpstr>Twinkl</vt:lpstr>
      <vt:lpstr>Roboto</vt:lpstr>
      <vt:lpstr>Sassoon Infant Rg</vt:lpstr>
      <vt:lpstr>Arial</vt:lpstr>
      <vt:lpstr>Office Theme</vt:lpstr>
      <vt:lpstr>PowerPoint Presentation</vt:lpstr>
      <vt:lpstr>PowerPoint Presentation</vt:lpstr>
      <vt:lpstr>PowerPoint Presentation</vt:lpstr>
      <vt:lpstr>The Big Questions</vt:lpstr>
      <vt:lpstr>PowerPoint Presentation</vt:lpstr>
      <vt:lpstr>Reconnecting</vt:lpstr>
      <vt:lpstr>Different Relationships</vt:lpstr>
      <vt:lpstr>Different Relationships</vt:lpstr>
      <vt:lpstr>Exploring</vt:lpstr>
      <vt:lpstr>Relationships Within Families</vt:lpstr>
      <vt:lpstr>Relationships Within Families</vt:lpstr>
      <vt:lpstr>Relationships Within Families</vt:lpstr>
      <vt:lpstr>Relationships Within Families</vt:lpstr>
      <vt:lpstr>Relationships Within Families</vt:lpstr>
      <vt:lpstr>Diverse Families</vt:lpstr>
      <vt:lpstr>Diverse Families</vt:lpstr>
      <vt:lpstr>Diverse Families</vt:lpstr>
      <vt:lpstr>Diverse Families</vt:lpstr>
      <vt:lpstr>Diverse Families</vt:lpstr>
      <vt:lpstr>Diverse Families</vt:lpstr>
      <vt:lpstr>PowerPoint Presentation</vt:lpstr>
      <vt:lpstr>PowerPoint Presentation</vt:lpstr>
      <vt:lpstr>PowerPoint Presentation</vt:lpstr>
      <vt:lpstr>Different Families</vt:lpstr>
      <vt:lpstr>Different Families</vt:lpstr>
      <vt:lpstr>Consolidating</vt:lpstr>
      <vt:lpstr>Relationships and Families</vt:lpstr>
      <vt:lpstr>Reflecting</vt:lpstr>
      <vt:lpstr>Caring and Loving</vt:lpstr>
      <vt:lpstr>The Big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Liv Robson-Hughes</dc:creator>
  <cp:lastModifiedBy>S Johnson QPS</cp:lastModifiedBy>
  <cp:revision>82</cp:revision>
  <dcterms:created xsi:type="dcterms:W3CDTF">2018-06-15T11:44:24Z</dcterms:created>
  <dcterms:modified xsi:type="dcterms:W3CDTF">2026-03-09T10:09:02Z</dcterms:modified>
</cp:coreProperties>
</file>