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98" r:id="rId6"/>
    <p:sldId id="261" r:id="rId7"/>
    <p:sldId id="262" r:id="rId8"/>
    <p:sldId id="269" r:id="rId9"/>
    <p:sldId id="257" r:id="rId10"/>
    <p:sldId id="258" r:id="rId11"/>
    <p:sldId id="260" r:id="rId12"/>
    <p:sldId id="3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83E7E"/>
    <a:srgbClr val="49BC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 Hopkins QPS" userId="4d6a5a78-2adb-450d-852e-6c5f4fa15ebf" providerId="ADAL" clId="{81B408AB-A736-41CB-9D52-5B39C23C4546}"/>
    <pc:docChg chg="modSld">
      <pc:chgData name="C Hopkins QPS" userId="4d6a5a78-2adb-450d-852e-6c5f4fa15ebf" providerId="ADAL" clId="{81B408AB-A736-41CB-9D52-5B39C23C4546}" dt="2025-09-15T09:27:15.368" v="81" actId="20577"/>
      <pc:docMkLst>
        <pc:docMk/>
      </pc:docMkLst>
      <pc:sldChg chg="addSp modSp">
        <pc:chgData name="C Hopkins QPS" userId="4d6a5a78-2adb-450d-852e-6c5f4fa15ebf" providerId="ADAL" clId="{81B408AB-A736-41CB-9D52-5B39C23C4546}" dt="2025-09-15T09:27:15.368" v="81" actId="20577"/>
        <pc:sldMkLst>
          <pc:docMk/>
          <pc:sldMk cId="2357593553" sldId="399"/>
        </pc:sldMkLst>
        <pc:spChg chg="mod">
          <ac:chgData name="C Hopkins QPS" userId="4d6a5a78-2adb-450d-852e-6c5f4fa15ebf" providerId="ADAL" clId="{81B408AB-A736-41CB-9D52-5B39C23C4546}" dt="2025-09-15T09:27:15.368" v="81" actId="20577"/>
          <ac:spMkLst>
            <pc:docMk/>
            <pc:sldMk cId="2357593553" sldId="399"/>
            <ac:spMk id="4" creationId="{ECA8EE0F-EE6D-4E40-BA67-D3B6B6A0D694}"/>
          </ac:spMkLst>
        </pc:spChg>
        <pc:picChg chg="mod">
          <ac:chgData name="C Hopkins QPS" userId="4d6a5a78-2adb-450d-852e-6c5f4fa15ebf" providerId="ADAL" clId="{81B408AB-A736-41CB-9D52-5B39C23C4546}" dt="2025-09-15T09:23:51.515" v="5" actId="14100"/>
          <ac:picMkLst>
            <pc:docMk/>
            <pc:sldMk cId="2357593553" sldId="399"/>
            <ac:picMk id="10" creationId="{C579B95E-39F0-4F91-8115-4FF00AF651EB}"/>
          </ac:picMkLst>
        </pc:picChg>
        <pc:picChg chg="mod">
          <ac:chgData name="C Hopkins QPS" userId="4d6a5a78-2adb-450d-852e-6c5f4fa15ebf" providerId="ADAL" clId="{81B408AB-A736-41CB-9D52-5B39C23C4546}" dt="2025-09-15T09:23:57.814" v="7" actId="1076"/>
          <ac:picMkLst>
            <pc:docMk/>
            <pc:sldMk cId="2357593553" sldId="399"/>
            <ac:picMk id="11" creationId="{4DADBDEE-6DE2-4498-8F34-BE559478B469}"/>
          </ac:picMkLst>
        </pc:picChg>
        <pc:picChg chg="add mod">
          <ac:chgData name="C Hopkins QPS" userId="4d6a5a78-2adb-450d-852e-6c5f4fa15ebf" providerId="ADAL" clId="{81B408AB-A736-41CB-9D52-5B39C23C4546}" dt="2025-09-15T09:24:06.878" v="12" actId="14100"/>
          <ac:picMkLst>
            <pc:docMk/>
            <pc:sldMk cId="2357593553" sldId="399"/>
            <ac:picMk id="13" creationId="{72201471-8B02-438A-9861-EE0C13FBF33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55C0-C458-427F-8B82-A421257B4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200177-2561-4A36-8C96-68AF362CC0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44F268-6895-43DC-ACDB-60CA2A976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9ED18B-D5E6-4305-949D-A2364878C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365AD3-232E-4AD0-B748-3A363089E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355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68002-6535-4E75-99D6-6AF74193E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100B8C-8DEF-4286-B66F-E164229EE9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2A58-5A59-4E0E-817E-03ECB6514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877F3-D132-4EDA-8E5D-FFB396E73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B1EEF-5187-4555-9560-51656B968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703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1CDDE0-35D3-4FFA-A587-BD317FCF1D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74A8F-9E7B-41B4-A11D-138E645011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DAB21-02FB-4F52-AF32-94E8C82A9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C528B-B7B8-4574-854B-C37FF47EF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D8445-30F0-43CF-9037-3169FD600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77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F4E5E-20FA-4066-9948-F2B4E1738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AE6AF-1D71-402D-9AD4-A530671ADE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15ECF-218E-42A6-97B7-D349F1F48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D622F0-62F5-4B76-970A-518F9FEF6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6681C-261B-40A1-B081-DB691021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057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A33FC-94B1-4D4B-BD13-A2418FA11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DBD541-A5BD-4A37-84CB-713DE125E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DB738-61AA-45DE-B6D9-CAE516B9A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D2B5D0-EFDC-422B-A54C-C6543D50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32CD3-3F9F-4ACB-99E6-1B1867C0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372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877C4-9DE3-4CBB-A242-EB9E7C0A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AD454-F8DA-4069-9FD6-626236215F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A1A23-03D6-4E89-AD2D-B4C79DAA09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CCD0CF-8DFD-43A1-9F64-335E6E3B9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6DB4A1-B243-47BB-AAF7-D7B67B89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5EDCEC-E269-4A0F-9AD1-E802FAA43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963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065A6-7D35-40F7-BD9C-09F0B758D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D6EBD1-EAFB-401F-A7D7-85E95AC0E5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2F1DC-0AD7-4534-B3F9-5DA8100F45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39D683-DE8F-4D2A-A95F-07EE16F872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7D8BD4-1378-44EE-83F7-29C87EADD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90A96C-F56A-4804-9807-845609BD4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C5CBE9C-ABE0-4371-9920-EC35C34D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BA2EE4-7F25-4772-9FBC-89BC60492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319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2BD0D-430E-42F0-93F5-62B43A908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C1A53D-7ECD-482B-AEEA-C96358B25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FC1C0F-F8CD-4ECC-A998-63DB2A1B7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6EB0B0-2819-4168-979B-170DA0CB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31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6E9961-7AE1-4DD4-9218-07F9EE1D9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8E6803-9D8C-49D9-968B-AFA33562C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E3FF5-6551-4CBA-8D99-D104365DB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708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F3081-60C7-4FDA-9739-70B763AD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55A9D-0F44-4215-944B-212BAD3804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7ED6ED-057E-4CEF-B8DB-EC12133EC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F3F002-A2B3-4EF6-8DA2-6EE39167E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0F429-69AA-4C5B-859D-2621BCEC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6D1196-F381-4208-A5AB-ECD15002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953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87470-42DF-4450-82F0-4E5F1A040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39F56D-5C88-48C3-AF3B-9230D731D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1FEDFD-894E-4034-9B34-81BD5DA3C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4F94F-D512-4F29-AF66-376AFFBCE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41E171-7AA1-4F50-B9D6-5EE1FB5B7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719A-4392-49D8-BED3-68C1DE489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0256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5C7C50-2DE2-4097-9309-6C0DBC02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110295-D2BF-4820-BBF4-FFF61C403E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12441F-9106-445D-9077-5B153F0FD9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372DB-9E98-4D1E-93DF-6B1AD0B3BA88}" type="datetimeFigureOut">
              <a:rPr lang="en-GB" smtClean="0"/>
              <a:t>14/09/2025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8AADF0-0DD9-4852-A954-5F4EDAE36E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049DC-2DF4-4970-8CC7-27E1BE402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3E37C-B01A-4E87-8932-8929F807E4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49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092808346/34626906b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g"/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E79717-394C-4259-8F8E-7EEE62780560}"/>
              </a:ext>
            </a:extLst>
          </p:cNvPr>
          <p:cNvSpPr txBox="1"/>
          <p:nvPr/>
        </p:nvSpPr>
        <p:spPr>
          <a:xfrm>
            <a:off x="0" y="875293"/>
            <a:ext cx="12192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7200" b="1" dirty="0">
                <a:solidFill>
                  <a:srgbClr val="49B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 the Teacher Evening </a:t>
            </a:r>
          </a:p>
          <a:p>
            <a:pPr algn="ctr"/>
            <a:r>
              <a:rPr lang="en-GB" sz="7200" b="1" dirty="0">
                <a:solidFill>
                  <a:srgbClr val="49BC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1AB72-BC3A-4888-96C4-871960C470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t="35738" r="37990" b="32647"/>
          <a:stretch/>
        </p:blipFill>
        <p:spPr>
          <a:xfrm>
            <a:off x="4003249" y="506285"/>
            <a:ext cx="4185501" cy="21681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9608EF-F7C9-4374-845D-E76E95883ACC}"/>
              </a:ext>
            </a:extLst>
          </p:cNvPr>
          <p:cNvSpPr/>
          <p:nvPr/>
        </p:nvSpPr>
        <p:spPr>
          <a:xfrm>
            <a:off x="3480539" y="5613375"/>
            <a:ext cx="52309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Lexend" pitchFamily="2" charset="0"/>
                <a:hlinkClick r:id="rId3"/>
              </a:rPr>
              <a:t>https://vimeo.com/1092808346/34626906b5</a:t>
            </a:r>
            <a:r>
              <a:rPr lang="en-GB" dirty="0">
                <a:latin typeface="Lexen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9828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2214-40E0-4009-B07F-FE3A025FB963}"/>
              </a:ext>
            </a:extLst>
          </p:cNvPr>
          <p:cNvSpPr txBox="1"/>
          <p:nvPr/>
        </p:nvSpPr>
        <p:spPr>
          <a:xfrm>
            <a:off x="357809" y="331304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83E7E"/>
                </a:solidFill>
              </a:rPr>
              <a:t>Who’s Who?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F0D60-994B-4AD1-BE71-092C31FD12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3" t="10584" r="30103" b="6255"/>
          <a:stretch/>
        </p:blipFill>
        <p:spPr>
          <a:xfrm>
            <a:off x="6221690" y="1442301"/>
            <a:ext cx="4515439" cy="50589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3326C6-19DF-4655-8281-618078C671AA}"/>
              </a:ext>
            </a:extLst>
          </p:cNvPr>
          <p:cNvSpPr txBox="1"/>
          <p:nvPr/>
        </p:nvSpPr>
        <p:spPr>
          <a:xfrm>
            <a:off x="357809" y="1060174"/>
            <a:ext cx="586388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u="sng" dirty="0"/>
              <a:t>Leadership Team</a:t>
            </a:r>
          </a:p>
          <a:p>
            <a:r>
              <a:rPr lang="en-GB" sz="1600" dirty="0"/>
              <a:t>Charlotte Hopkins (Headteacher)</a:t>
            </a:r>
          </a:p>
          <a:p>
            <a:r>
              <a:rPr lang="en-GB" sz="1600" dirty="0"/>
              <a:t>Amy Timms (Deputy Head)</a:t>
            </a:r>
          </a:p>
          <a:p>
            <a:r>
              <a:rPr lang="en-GB" sz="1600" dirty="0"/>
              <a:t>Naomi </a:t>
            </a:r>
            <a:r>
              <a:rPr lang="en-GB" sz="1600" dirty="0" err="1"/>
              <a:t>Loquens</a:t>
            </a:r>
            <a:r>
              <a:rPr lang="en-GB" sz="1600" dirty="0"/>
              <a:t> (EYFS Lead)</a:t>
            </a:r>
          </a:p>
          <a:p>
            <a:r>
              <a:rPr lang="en-GB" sz="1600" dirty="0"/>
              <a:t>Grace Gibson (Maths)</a:t>
            </a:r>
          </a:p>
          <a:p>
            <a:r>
              <a:rPr lang="en-GB" sz="1600" dirty="0"/>
              <a:t>Becks Don-Duncan (English)</a:t>
            </a:r>
          </a:p>
          <a:p>
            <a:endParaRPr lang="en-GB" sz="1600" dirty="0"/>
          </a:p>
          <a:p>
            <a:r>
              <a:rPr lang="en-GB" sz="1600" b="1" u="sng" dirty="0"/>
              <a:t>Office Staff</a:t>
            </a:r>
          </a:p>
          <a:p>
            <a:r>
              <a:rPr lang="en-GB" sz="1600" dirty="0"/>
              <a:t>Michelle Lynes (M, T, W)</a:t>
            </a:r>
          </a:p>
          <a:p>
            <a:r>
              <a:rPr lang="en-GB" sz="1600" dirty="0"/>
              <a:t>Nicki </a:t>
            </a:r>
            <a:r>
              <a:rPr lang="en-GB" sz="1600" dirty="0" err="1"/>
              <a:t>Herdman</a:t>
            </a:r>
            <a:r>
              <a:rPr lang="en-GB" sz="1600" dirty="0"/>
              <a:t> (Th, F)</a:t>
            </a:r>
          </a:p>
          <a:p>
            <a:r>
              <a:rPr lang="en-GB" sz="1600" dirty="0"/>
              <a:t>Tina Brookes</a:t>
            </a:r>
          </a:p>
          <a:p>
            <a:endParaRPr lang="en-GB" sz="1600" dirty="0"/>
          </a:p>
          <a:p>
            <a:r>
              <a:rPr lang="en-GB" sz="1600" b="1" u="sng" dirty="0"/>
              <a:t>Designated Safeguarding Leads</a:t>
            </a:r>
          </a:p>
          <a:p>
            <a:r>
              <a:rPr lang="en-GB" sz="1600" dirty="0"/>
              <a:t>Charlotte Hopkins</a:t>
            </a:r>
          </a:p>
          <a:p>
            <a:r>
              <a:rPr lang="en-GB" sz="1600" dirty="0"/>
              <a:t>Amy Timms</a:t>
            </a:r>
          </a:p>
          <a:p>
            <a:r>
              <a:rPr lang="en-GB" sz="1600" dirty="0"/>
              <a:t>Sarah Miller (</a:t>
            </a:r>
            <a:r>
              <a:rPr lang="en-GB" sz="1600" dirty="0" err="1"/>
              <a:t>SENCo</a:t>
            </a:r>
            <a:r>
              <a:rPr lang="en-GB" sz="1600" dirty="0"/>
              <a:t>)</a:t>
            </a:r>
          </a:p>
          <a:p>
            <a:r>
              <a:rPr lang="en-GB" sz="1600" dirty="0"/>
              <a:t>Nicki </a:t>
            </a:r>
            <a:r>
              <a:rPr lang="en-GB" sz="1600" dirty="0" err="1"/>
              <a:t>Herdman</a:t>
            </a:r>
            <a:r>
              <a:rPr lang="en-GB" sz="1600" dirty="0"/>
              <a:t> (Inclusion and attendance lead)</a:t>
            </a:r>
          </a:p>
          <a:p>
            <a:endParaRPr lang="en-GB" sz="1600" dirty="0"/>
          </a:p>
          <a:p>
            <a:r>
              <a:rPr lang="en-GB" sz="1600" b="1" u="sng" dirty="0"/>
              <a:t>Governors</a:t>
            </a:r>
          </a:p>
          <a:p>
            <a:r>
              <a:rPr lang="en-GB" sz="1600" dirty="0"/>
              <a:t>Trevor Davies (Chair)</a:t>
            </a:r>
          </a:p>
          <a:p>
            <a:r>
              <a:rPr lang="en-GB" sz="1600" dirty="0"/>
              <a:t>Sue Thompsett (Vice Chair)</a:t>
            </a:r>
          </a:p>
          <a:p>
            <a:endParaRPr lang="en-GB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BEA1B0-EB99-4893-BD0A-60BA5DC71B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81" t="35738" r="37990" b="32647"/>
          <a:stretch/>
        </p:blipFill>
        <p:spPr>
          <a:xfrm>
            <a:off x="9679934" y="330329"/>
            <a:ext cx="1928970" cy="99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363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2214-40E0-4009-B07F-FE3A025FB963}"/>
              </a:ext>
            </a:extLst>
          </p:cNvPr>
          <p:cNvSpPr txBox="1"/>
          <p:nvPr/>
        </p:nvSpPr>
        <p:spPr>
          <a:xfrm>
            <a:off x="357809" y="331304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Who’s Who?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F2A8B-3861-427C-9B51-3CBE1EDC1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t="35738" r="37990" b="32647"/>
          <a:stretch/>
        </p:blipFill>
        <p:spPr>
          <a:xfrm>
            <a:off x="9679934" y="330329"/>
            <a:ext cx="1928970" cy="9992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EB63EC-B583-4F5F-A39F-7B09A4ECFE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63" t="23692" r="25437" b="31281"/>
          <a:stretch/>
        </p:blipFill>
        <p:spPr>
          <a:xfrm>
            <a:off x="2207581" y="172292"/>
            <a:ext cx="7486834" cy="632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86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2214-40E0-4009-B07F-FE3A025FB963}"/>
              </a:ext>
            </a:extLst>
          </p:cNvPr>
          <p:cNvSpPr txBox="1"/>
          <p:nvPr/>
        </p:nvSpPr>
        <p:spPr>
          <a:xfrm>
            <a:off x="357809" y="331304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83E7E"/>
                </a:solidFill>
              </a:rPr>
              <a:t>Vision &amp; Values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D883F-7011-49D7-9EED-2F8099935F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79" t="45086" r="13422" b="5501"/>
          <a:stretch/>
        </p:blipFill>
        <p:spPr>
          <a:xfrm>
            <a:off x="1568895" y="1151964"/>
            <a:ext cx="9699669" cy="455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65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C3F24-0056-4D92-9503-F0326DA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31" y="365125"/>
            <a:ext cx="11061569" cy="1325563"/>
          </a:xfrm>
        </p:spPr>
        <p:txBody>
          <a:bodyPr/>
          <a:lstStyle/>
          <a:p>
            <a:r>
              <a:rPr lang="en-GB" dirty="0">
                <a:solidFill>
                  <a:srgbClr val="783E7E"/>
                </a:solidFill>
                <a:latin typeface="+mn-lt"/>
              </a:rPr>
              <a:t>Key Value: </a:t>
            </a:r>
            <a:r>
              <a:rPr lang="en-GB" dirty="0">
                <a:solidFill>
                  <a:srgbClr val="49BC9A"/>
                </a:solidFill>
                <a:latin typeface="+mn-lt"/>
              </a:rPr>
              <a:t>ASPIRATION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EE58B-FCC8-484C-82AD-28B38540D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231" y="1825625"/>
            <a:ext cx="11061569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i="1" dirty="0">
                <a:solidFill>
                  <a:srgbClr val="49BC9A"/>
                </a:solidFill>
              </a:rPr>
              <a:t>Celebrating strengths &amp; igniting passions</a:t>
            </a:r>
          </a:p>
          <a:p>
            <a:pPr marL="0" indent="0">
              <a:buNone/>
            </a:pPr>
            <a:r>
              <a:rPr lang="en-GB" dirty="0">
                <a:solidFill>
                  <a:srgbClr val="783E7E"/>
                </a:solidFill>
              </a:rPr>
              <a:t>Implementation: </a:t>
            </a:r>
          </a:p>
          <a:p>
            <a:r>
              <a:rPr lang="en-GB" dirty="0"/>
              <a:t>Reworking existing curriculum: termly topics with a curriculum overview that clearly maps out the progression from N to Y6 (and beyond).</a:t>
            </a:r>
          </a:p>
          <a:p>
            <a:r>
              <a:rPr lang="en-GB" dirty="0"/>
              <a:t>Focus on careers – following on from the success of the Science week sessions. </a:t>
            </a:r>
          </a:p>
          <a:p>
            <a:r>
              <a:rPr lang="en-GB" dirty="0"/>
              <a:t>Rethinking teaching of wider curriculum subjects – subject leads to teach their subject across the school. Continuing on from the success of the art teaching a few years back.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D4D89-B14B-4541-A11E-F368AB27E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64" y="0"/>
            <a:ext cx="4069436" cy="23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17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2214-40E0-4009-B07F-FE3A025FB963}"/>
              </a:ext>
            </a:extLst>
          </p:cNvPr>
          <p:cNvSpPr txBox="1"/>
          <p:nvPr/>
        </p:nvSpPr>
        <p:spPr>
          <a:xfrm>
            <a:off x="357809" y="331304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83E7E"/>
                </a:solidFill>
              </a:rPr>
              <a:t>Quinton’s Behaviour Curriculum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CC7755-53D2-4CDA-9787-42B53A6414E1}"/>
              </a:ext>
            </a:extLst>
          </p:cNvPr>
          <p:cNvSpPr txBox="1"/>
          <p:nvPr/>
        </p:nvSpPr>
        <p:spPr>
          <a:xfrm>
            <a:off x="0" y="106017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Based upon our behaviour policy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Trauma-informed approach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Relationships at the heart of everything we do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Three simple, clear and coherent rules: be ready, be respectful, be safe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Children are taught what it looks like to be ready, respectful and safe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Practise and remind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999E83-D5FF-4230-AFCE-2AC3FA6411C3}"/>
              </a:ext>
            </a:extLst>
          </p:cNvPr>
          <p:cNvSpPr/>
          <p:nvPr/>
        </p:nvSpPr>
        <p:spPr>
          <a:xfrm>
            <a:off x="0" y="5474660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b="1" i="1" dirty="0">
                <a:solidFill>
                  <a:srgbClr val="783E7E"/>
                </a:solidFill>
              </a:rPr>
              <a:t>“When little people are overwhelmed by big emotions, it is our job to share our calm, not join their chaos.” </a:t>
            </a:r>
            <a:endParaRPr lang="en-GB" b="1" dirty="0">
              <a:solidFill>
                <a:srgbClr val="783E7E"/>
              </a:solidFill>
            </a:endParaRPr>
          </a:p>
          <a:p>
            <a:pPr algn="ctr"/>
            <a:endParaRPr lang="en-GB" b="1" dirty="0">
              <a:solidFill>
                <a:srgbClr val="49BC9A"/>
              </a:solidFill>
            </a:endParaRPr>
          </a:p>
          <a:p>
            <a:pPr algn="ctr"/>
            <a:r>
              <a:rPr lang="en-GB" b="1" i="1" dirty="0">
                <a:solidFill>
                  <a:srgbClr val="49BC9A"/>
                </a:solidFill>
              </a:rPr>
              <a:t>“When a flower doesn't bloom, you fix the environment in which it grows, not the flower.”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D466FD6-129F-49BD-9855-79CAEE7F8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t="35738" r="37990" b="32647"/>
          <a:stretch/>
        </p:blipFill>
        <p:spPr>
          <a:xfrm>
            <a:off x="9679934" y="330329"/>
            <a:ext cx="1928970" cy="999241"/>
          </a:xfrm>
          <a:prstGeom prst="rect">
            <a:avLst/>
          </a:prstGeom>
        </p:spPr>
      </p:pic>
      <p:pic>
        <p:nvPicPr>
          <p:cNvPr id="1026" name="Picture 2" descr="When the Parents Change, Everything ...">
            <a:extLst>
              <a:ext uri="{FF2B5EF4-FFF2-40B4-BE49-F238E27FC236}">
                <a16:creationId xmlns:a16="http://schemas.microsoft.com/office/drawing/2014/main" id="{8B62D955-39BF-4D3E-92DC-F1A41A357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40" y="28145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en the Adults Change, Everything ...">
            <a:extLst>
              <a:ext uri="{FF2B5EF4-FFF2-40B4-BE49-F238E27FC236}">
                <a16:creationId xmlns:a16="http://schemas.microsoft.com/office/drawing/2014/main" id="{852A8314-FE37-4AAA-9EBB-C2395967FE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700" y="2704870"/>
            <a:ext cx="2677261" cy="267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5789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2214-40E0-4009-B07F-FE3A025FB963}"/>
              </a:ext>
            </a:extLst>
          </p:cNvPr>
          <p:cNvSpPr txBox="1"/>
          <p:nvPr/>
        </p:nvSpPr>
        <p:spPr>
          <a:xfrm>
            <a:off x="357809" y="331304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83E7E"/>
                </a:solidFill>
              </a:rPr>
              <a:t>Quinton’s Curriculum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F2A8B-3861-427C-9B51-3CBE1EDC1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t="35738" r="37990" b="32647"/>
          <a:stretch/>
        </p:blipFill>
        <p:spPr>
          <a:xfrm>
            <a:off x="9679934" y="330329"/>
            <a:ext cx="1928970" cy="9992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7A4C5B-CECB-4A00-9648-C57273434F9E}"/>
              </a:ext>
            </a:extLst>
          </p:cNvPr>
          <p:cNvSpPr txBox="1"/>
          <p:nvPr/>
        </p:nvSpPr>
        <p:spPr>
          <a:xfrm>
            <a:off x="0" y="1192149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Knowledge-led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Cross curricular: history as the key driver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Discrete subjects: RE, Science, Music – but links where they lend themselves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WOW moments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Clear progression of knowledge and skills across the school – avoids repetition and ensures a deeper understanding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Retrieval quizzes/FB4 etc. in order to ensure knowledge has ‘stuck’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Taught by subject leads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772CD9-AAA8-4459-810C-A3EA55F4F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15" t="12460" r="12010" b="11752"/>
          <a:stretch/>
        </p:blipFill>
        <p:spPr>
          <a:xfrm>
            <a:off x="2235547" y="3355942"/>
            <a:ext cx="3747809" cy="2819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A4F0DC-1E26-4528-BF7C-7CE0055BD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38" t="26118" r="12010" b="8728"/>
          <a:stretch/>
        </p:blipFill>
        <p:spPr>
          <a:xfrm>
            <a:off x="6165129" y="3709506"/>
            <a:ext cx="3817856" cy="246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7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E02214-40E0-4009-B07F-FE3A025FB963}"/>
              </a:ext>
            </a:extLst>
          </p:cNvPr>
          <p:cNvSpPr txBox="1"/>
          <p:nvPr/>
        </p:nvSpPr>
        <p:spPr>
          <a:xfrm>
            <a:off x="357809" y="291548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83E7E"/>
                </a:solidFill>
              </a:rPr>
              <a:t>Changes Made Recently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EB9E3C-94C5-4255-B7FD-FBD1847C5D2F}"/>
              </a:ext>
            </a:extLst>
          </p:cNvPr>
          <p:cNvSpPr txBox="1"/>
          <p:nvPr/>
        </p:nvSpPr>
        <p:spPr>
          <a:xfrm>
            <a:off x="92765" y="980661"/>
            <a:ext cx="1191370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Signage around the school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New external door in Year 2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Wraparound care offer introduced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Wide range of music opportunities now on offer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Wider range of sporting opportunities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Revised swimming system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OPAL programme started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Front playground equipment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New vision and values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Efficient use of Reach More Parents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Quinton Quill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Parent Pay cashless approach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Curriculum/ staffing changes for afternoons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Maths Mastery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Celebration of Learning events/ more parental events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New website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Emphasis on behaviour curriculum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Wider range of opportunities in general- Rail Project/ Young Voices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Interim reports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9A4C9-AE1C-44CB-B740-0E39AD886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81" t="35738" r="37990" b="32647"/>
          <a:stretch/>
        </p:blipFill>
        <p:spPr>
          <a:xfrm>
            <a:off x="9679934" y="330329"/>
            <a:ext cx="1928970" cy="9992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E7360C-1DAE-4084-808D-C612EC6AB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89" y="1589646"/>
            <a:ext cx="1961059" cy="147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3C0DC5-F393-4CB3-A830-6A825B7111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638" y="2132721"/>
            <a:ext cx="1961059" cy="1470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C3F58D-C083-4FFB-8FBF-EDC094011A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584" y="3019965"/>
            <a:ext cx="2575665" cy="1939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A64CA7-5C6C-42A1-B3B1-6E22108F8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132" y="1128080"/>
            <a:ext cx="1421603" cy="1887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24D58F-BE5A-4D2B-B0CD-86484DA0C0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246" y="3540906"/>
            <a:ext cx="2197989" cy="164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317AE-2464-49EA-9D61-16746039EC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881" y="5075917"/>
            <a:ext cx="2703073" cy="1476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511139-2113-4A3E-A838-3B73ACFD4C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112" y="1907290"/>
            <a:ext cx="1831929" cy="13747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50E801-A884-490E-9A6E-1473E5A392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130" y="5180813"/>
            <a:ext cx="1993979" cy="1484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9702E4-3A33-433D-A766-505C026FEF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90" y="789603"/>
            <a:ext cx="1751202" cy="131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7F8D8F-5EA1-4FBB-86B9-F8971439BD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93" y="3344927"/>
            <a:ext cx="1421603" cy="188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8C813D-2F3B-4E5A-848B-E9BAAE7A3C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189" y="2539145"/>
            <a:ext cx="1492820" cy="1470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43619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A8EE0F-EE6D-4E40-BA67-D3B6B6A0D694}"/>
              </a:ext>
            </a:extLst>
          </p:cNvPr>
          <p:cNvSpPr txBox="1"/>
          <p:nvPr/>
        </p:nvSpPr>
        <p:spPr>
          <a:xfrm>
            <a:off x="0" y="1060174"/>
            <a:ext cx="12192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Attendance/ punctuality is key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Check RMP/ Quinton </a:t>
            </a:r>
            <a:r>
              <a:rPr lang="en-GB"/>
              <a:t>Quill regularly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Volunteer – reading, trips, PTA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Keep us informed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Talk to us! Questionnaire coming up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Support children with good sleep and a decent breakfast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Help children become independent and organised learners at home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dirty="0"/>
              <a:t>Be kind!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AF931F-A92E-4800-9106-61F90FB8EB2C}"/>
              </a:ext>
            </a:extLst>
          </p:cNvPr>
          <p:cNvSpPr txBox="1"/>
          <p:nvPr/>
        </p:nvSpPr>
        <p:spPr>
          <a:xfrm>
            <a:off x="357809" y="331304"/>
            <a:ext cx="112510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783E7E"/>
                </a:solidFill>
              </a:rPr>
              <a:t>How Can You Help?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579B95E-39F0-4F91-8115-4FF00AF651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21" t="11135" r="29175" b="6391"/>
          <a:stretch/>
        </p:blipFill>
        <p:spPr>
          <a:xfrm>
            <a:off x="1320661" y="3429000"/>
            <a:ext cx="2844717" cy="30976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ADBDEE-6DE2-4498-8F34-BE559478B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44" t="10860" r="28943" b="6146"/>
          <a:stretch/>
        </p:blipFill>
        <p:spPr>
          <a:xfrm>
            <a:off x="4314812" y="3429000"/>
            <a:ext cx="2943828" cy="32025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86099F-5E19-4BE5-9CD9-464AAD59C2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681" t="35738" r="37990" b="32647"/>
          <a:stretch/>
        </p:blipFill>
        <p:spPr>
          <a:xfrm>
            <a:off x="9679934" y="330329"/>
            <a:ext cx="1928970" cy="9992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2201471-8B02-438A-9861-EE0C13FBF33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50223" y="2161059"/>
            <a:ext cx="4991476" cy="373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935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8e5ee70-c5ef-4120-bb5b-2cd40f825a5a">
      <Terms xmlns="http://schemas.microsoft.com/office/infopath/2007/PartnerControls"/>
    </lcf76f155ced4ddcb4097134ff3c332f>
    <TaxCatchAll xmlns="8ec0b60f-28ef-44dc-a22d-884fd234a2db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E8E0C9B409284FB6D295F2B7F302FA" ma:contentTypeVersion="13" ma:contentTypeDescription="Create a new document." ma:contentTypeScope="" ma:versionID="7b8cd95cbdfc3545650ea025e75c0ee5">
  <xsd:schema xmlns:xsd="http://www.w3.org/2001/XMLSchema" xmlns:xs="http://www.w3.org/2001/XMLSchema" xmlns:p="http://schemas.microsoft.com/office/2006/metadata/properties" xmlns:ns2="98e5ee70-c5ef-4120-bb5b-2cd40f825a5a" xmlns:ns3="8ec0b60f-28ef-44dc-a22d-884fd234a2db" targetNamespace="http://schemas.microsoft.com/office/2006/metadata/properties" ma:root="true" ma:fieldsID="8259e4de9e01b9c9f9356dff29c91add" ns2:_="" ns3:_="">
    <xsd:import namespace="98e5ee70-c5ef-4120-bb5b-2cd40f825a5a"/>
    <xsd:import namespace="8ec0b60f-28ef-44dc-a22d-884fd234a2d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BillingMetadata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5ee70-c5ef-4120-bb5b-2cd40f825a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15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66852029-6d2b-4c75-93a9-4e576541db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0b60f-28ef-44dc-a22d-884fd234a2db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5df98ad8-1969-4f17-9420-706b59220e6e}" ma:internalName="TaxCatchAll" ma:showField="CatchAllData" ma:web="8ec0b60f-28ef-44dc-a22d-884fd234a2d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E3488D-4EAA-4EF0-9568-D58FA92AED16}">
  <ds:schemaRefs>
    <ds:schemaRef ds:uri="8ec0b60f-28ef-44dc-a22d-884fd234a2db"/>
    <ds:schemaRef ds:uri="http://purl.org/dc/terms/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98e5ee70-c5ef-4120-bb5b-2cd40f825a5a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EE52C6C-55E5-4B89-9693-63E0A33CBF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4FFD7DC-9A9D-4C89-9B83-1B5DA9E584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e5ee70-c5ef-4120-bb5b-2cd40f825a5a"/>
    <ds:schemaRef ds:uri="8ec0b60f-28ef-44dc-a22d-884fd234a2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6066</TotalTime>
  <Words>486</Words>
  <Application>Microsoft Office PowerPoint</Application>
  <PresentationFormat>Widescreen</PresentationFormat>
  <Paragraphs>82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Lexend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Key Value: ASPIRATION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Timms QPS</dc:creator>
  <cp:lastModifiedBy>C Hopkins QPS</cp:lastModifiedBy>
  <cp:revision>13</cp:revision>
  <dcterms:created xsi:type="dcterms:W3CDTF">2025-09-03T19:52:03Z</dcterms:created>
  <dcterms:modified xsi:type="dcterms:W3CDTF">2025-09-15T09:27:21Z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0x01010074E8E0C9B409284FB6D295F2B7F302FA</vt:lpwstr>
  </property>
  <property fmtid="{D5CDD505-2E9C-101B-9397-08002B2CF9AE}" pid="3" name="MediaServiceImageTags">
    <vt:lpwstr/>
  </property>
</Properties>
</file>