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133"/>
    <a:srgbClr val="49BC9A"/>
    <a:srgbClr val="783E7E"/>
    <a:srgbClr val="33CCCC"/>
    <a:srgbClr val="9999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Timms QPS" userId="39252daa-a9ba-4d8d-a374-7e3d27075c22" providerId="ADAL" clId="{10CC79EC-8DDC-4B92-BC2C-FC5087E0726C}"/>
    <pc:docChg chg="modSld">
      <pc:chgData name="A Timms QPS" userId="39252daa-a9ba-4d8d-a374-7e3d27075c22" providerId="ADAL" clId="{10CC79EC-8DDC-4B92-BC2C-FC5087E0726C}" dt="2026-06-08T20:37:52.549" v="1" actId="20577"/>
      <pc:docMkLst>
        <pc:docMk/>
      </pc:docMkLst>
      <pc:sldChg chg="modSp mod">
        <pc:chgData name="A Timms QPS" userId="39252daa-a9ba-4d8d-a374-7e3d27075c22" providerId="ADAL" clId="{10CC79EC-8DDC-4B92-BC2C-FC5087E0726C}" dt="2026-06-08T20:37:52.549" v="1" actId="20577"/>
        <pc:sldMkLst>
          <pc:docMk/>
          <pc:sldMk cId="1249991823" sldId="257"/>
        </pc:sldMkLst>
        <pc:spChg chg="mod">
          <ac:chgData name="A Timms QPS" userId="39252daa-a9ba-4d8d-a374-7e3d27075c22" providerId="ADAL" clId="{10CC79EC-8DDC-4B92-BC2C-FC5087E0726C}" dt="2026-06-08T20:37:52.549" v="1" actId="20577"/>
          <ac:spMkLst>
            <pc:docMk/>
            <pc:sldMk cId="1249991823" sldId="257"/>
            <ac:spMk id="4" creationId="{3394BAB2-EDFB-4359-A6A4-E815572F10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95F9-B015-4EF8-8AA3-DB88019E4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8C1C1-95FA-4593-923A-F2CC38944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7C5BC-F2A0-4AF1-A79A-74AD02FF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23F6-F7B3-4EDC-85C8-6C712E1B51F5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A2D09-4583-46F3-B485-3E28C797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D2F11-0681-4BFE-8F37-928FBAF6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4A26-B808-4461-B628-AFB503EED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0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A173-BA4B-4169-83D6-33B0BEC4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F2F2F-F8DF-4456-9C3F-EBF4E0A75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70F7B-A277-4323-BD7A-4D425F68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23F6-F7B3-4EDC-85C8-6C712E1B51F5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CF37F-450B-4788-8BE3-B5511C4B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9B759-89F1-4663-A569-F2634FC4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4A26-B808-4461-B628-AFB503EED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3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246FF-99FD-4FF9-A2D0-3B75DDF51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1DD8B-F4D4-4826-A90C-5A227906B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BA1E2-1739-450B-A12C-FE4F3A9C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23F6-F7B3-4EDC-85C8-6C712E1B51F5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04BF0-FF53-4DFA-BE93-A9D55A48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C179D-C18D-4309-B871-0C1DACB8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4A26-B808-4461-B628-AFB503EED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8358-E88E-4424-979D-AA239A8F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6488D-5277-46CF-A710-1C61E2F6F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405B6-B75A-435E-9987-654F5D0A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23F6-F7B3-4EDC-85C8-6C712E1B51F5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C48A3-9C50-478A-98DB-CAF19856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336EF-673F-40A5-BDDC-72D87B12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4A26-B808-4461-B628-AFB503EED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593C-4528-4B6F-952D-5151D10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AF2B8-D56E-4AF5-ADC9-BDBC2E129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2A0CF-B493-45CB-AD80-94B2E471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23F6-F7B3-4EDC-85C8-6C712E1B51F5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18AB0-B71C-4723-92C2-B9085133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2DE4-6BBC-40E1-8F8A-88018B92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4A26-B808-4461-B628-AFB503EED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8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A8F3-B191-4F19-9C75-94E9E83DB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D1AE6-3A6F-4F29-A975-BA90D4E62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9DC91-4BFF-4636-A9F0-16D0FFD88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AA1EC-B369-47AA-8993-ACBD65B7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23F6-F7B3-4EDC-85C8-6C712E1B51F5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369FD-5E58-4AC0-998C-C049BDB0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B5E13-DD8B-45CC-B1F4-5E396C09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4A26-B808-4461-B628-AFB503EED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6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320F-695E-4AF4-9A38-B11F743D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6BC16-A583-41E6-8EB5-B755B6AB0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D9EA1-F0A7-4C5B-9541-EAA92038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B289E-D7C3-4A7A-BD00-E24F35731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D52DB-1694-4851-A0DF-574993BE0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0BFC65-0439-4982-B88C-DEF11E20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23F6-F7B3-4EDC-85C8-6C712E1B51F5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B5EDD-A5A1-4F56-83B3-5B1C00979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7249E-912B-43F5-9795-646EE730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4A26-B808-4461-B628-AFB503EED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42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E70D-5DA0-44A8-BD3D-21386047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3C7E85-823E-490A-B530-01380583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23F6-F7B3-4EDC-85C8-6C712E1B51F5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6CFC0-4438-4C7E-94DB-2B952A5E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DB4A7-306B-496E-85EA-79C6ABA5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4A26-B808-4461-B628-AFB503EED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31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7FC7B-58B7-4A2C-9C59-9AE234F9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23F6-F7B3-4EDC-85C8-6C712E1B51F5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7EACA-7E94-4581-BFB4-0F730C65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CEB1A-DD8F-4AC9-8140-3DC8B0C3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4A26-B808-4461-B628-AFB503EED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5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7E1B-6FDB-4BE3-99E6-075116EA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1DAB-9A18-48BB-97CF-370F06B44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BC9F3-35B7-45B4-ABC1-926DE67E1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BE3E4-0B36-48B0-B1B0-C2DB93D0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23F6-F7B3-4EDC-85C8-6C712E1B51F5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D6394-581D-472A-958D-75808C24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BA0D0-6522-4F0C-995C-ADE1DD2F3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4A26-B808-4461-B628-AFB503EED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1E81-7B6D-430F-9A07-6AD68643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66052-C796-4CC4-8DDC-236DBEECC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F1F91-7FEF-4AD3-A601-2A94C5180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F0503-2B48-479C-8844-AAED2D62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23F6-F7B3-4EDC-85C8-6C712E1B51F5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EF3FB-B10A-4C68-B495-331548CB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7FC2C-624B-45AD-96D2-D1552E99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4A26-B808-4461-B628-AFB503EED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6A1AA-9748-4ECC-8448-1BBDD6F4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DDF3E-0EFB-4E45-A1E0-4B8C984F5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B1BAA-9626-4A16-8465-6C9FFDBF0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823F6-F7B3-4EDC-85C8-6C712E1B51F5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2FBF2-E1C8-4168-AF4D-6CC6104D3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A6809-2491-4EB9-A24F-07D20CB1C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44A26-B808-4461-B628-AFB503EED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3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94BAB2-EDFB-4359-A6A4-E815572F1084}"/>
              </a:ext>
            </a:extLst>
          </p:cNvPr>
          <p:cNvSpPr txBox="1"/>
          <p:nvPr/>
        </p:nvSpPr>
        <p:spPr>
          <a:xfrm>
            <a:off x="551911" y="115542"/>
            <a:ext cx="86770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9BC9A"/>
                </a:solidFill>
                <a:latin typeface="Lexend" pitchFamily="2" charset="0"/>
              </a:rPr>
              <a:t>Year 5 </a:t>
            </a:r>
            <a:r>
              <a:rPr lang="en-GB" sz="2400" b="1" dirty="0">
                <a:latin typeface="Lexend" pitchFamily="2" charset="0"/>
              </a:rPr>
              <a:t>Knowledge Organiser </a:t>
            </a:r>
            <a:r>
              <a:rPr lang="en-GB" sz="2400" b="1" dirty="0">
                <a:solidFill>
                  <a:srgbClr val="F8B133"/>
                </a:solidFill>
                <a:latin typeface="Lexend" pitchFamily="2" charset="0"/>
              </a:rPr>
              <a:t>Spring Term</a:t>
            </a:r>
          </a:p>
          <a:p>
            <a:pPr algn="ctr"/>
            <a:r>
              <a:rPr lang="en-GB" sz="2400" b="1" dirty="0">
                <a:solidFill>
                  <a:srgbClr val="9900FF"/>
                </a:solidFill>
                <a:latin typeface="Lexend" pitchFamily="2" charset="0"/>
              </a:rPr>
              <a:t>                                             </a:t>
            </a:r>
            <a:r>
              <a:rPr lang="en-GB" sz="2400" b="1" dirty="0">
                <a:solidFill>
                  <a:srgbClr val="783E7E"/>
                </a:solidFill>
                <a:latin typeface="Lexend" pitchFamily="2" charset="0"/>
              </a:rPr>
              <a:t>The Tudors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2A6F9-F260-45AE-892E-3277FF6FE74E}"/>
              </a:ext>
            </a:extLst>
          </p:cNvPr>
          <p:cNvSpPr txBox="1"/>
          <p:nvPr/>
        </p:nvSpPr>
        <p:spPr>
          <a:xfrm>
            <a:off x="5911252" y="899264"/>
            <a:ext cx="6154273" cy="36009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3E7E"/>
                </a:solidFill>
                <a:latin typeface="Lexend" pitchFamily="2" charset="0"/>
              </a:rPr>
              <a:t>COMPARE</a:t>
            </a:r>
            <a:r>
              <a:rPr lang="en-US" b="1" dirty="0">
                <a:latin typeface="Lexend" pitchFamily="2" charset="0"/>
              </a:rPr>
              <a:t> </a:t>
            </a:r>
            <a:r>
              <a:rPr lang="en-US" b="1" dirty="0">
                <a:solidFill>
                  <a:srgbClr val="49BC9A"/>
                </a:solidFill>
                <a:latin typeface="Lexend" pitchFamily="2" charset="0"/>
              </a:rPr>
              <a:t>Similarities and Differences</a:t>
            </a:r>
            <a:endParaRPr lang="en-GB" sz="1000" b="1" dirty="0">
              <a:solidFill>
                <a:srgbClr val="33CCCC"/>
              </a:solidFill>
              <a:latin typeface="Lexen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Lexend" pitchFamily="2" charset="0"/>
              </a:rPr>
              <a:t>Houses</a:t>
            </a:r>
            <a:r>
              <a:rPr lang="en-US" sz="1400" dirty="0">
                <a:latin typeface="Lexend" pitchFamily="2" charset="0"/>
              </a:rPr>
              <a:t>: Homes were made from wood and wattle and daub with thatched roofs.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Lexend" pitchFamily="2" charset="0"/>
              </a:rPr>
              <a:t>Food:  </a:t>
            </a:r>
            <a:r>
              <a:rPr lang="en-US" sz="1400" dirty="0">
                <a:latin typeface="Lexend" pitchFamily="2" charset="0"/>
              </a:rPr>
              <a:t>The wealthy ate meat-heavy meals whilst the poor relied on grains, dairy and vegetables.</a:t>
            </a:r>
            <a:endParaRPr lang="en-US" sz="1400" b="1" dirty="0">
              <a:latin typeface="Lexen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Lexend" pitchFamily="2" charset="0"/>
              </a:rPr>
              <a:t>Writing</a:t>
            </a:r>
            <a:r>
              <a:rPr lang="en-US" sz="1400" dirty="0">
                <a:latin typeface="Lexend" pitchFamily="2" charset="0"/>
              </a:rPr>
              <a:t>: Quills (pens made from feathers) were used alongside homemade ink.  Wooden tablets covered with wax were also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Lexend" pitchFamily="2" charset="0"/>
              </a:rPr>
              <a:t>Buildings</a:t>
            </a:r>
            <a:r>
              <a:rPr lang="en-US" sz="1400" dirty="0">
                <a:latin typeface="Lexend" pitchFamily="2" charset="0"/>
              </a:rPr>
              <a:t>: The Globe, The Tower of London, Hampton Court Palace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Lexend" pitchFamily="2" charset="0"/>
              </a:rPr>
              <a:t>Way of life: </a:t>
            </a:r>
            <a:r>
              <a:rPr lang="en-US" sz="1400" dirty="0">
                <a:latin typeface="Lexend" pitchFamily="2" charset="0"/>
              </a:rPr>
              <a:t>Heavily influenced by class, faith and a reliance on faming.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Lexend" pitchFamily="2" charset="0"/>
              </a:rPr>
              <a:t>Tools: </a:t>
            </a:r>
            <a:r>
              <a:rPr lang="en-US" sz="1400" dirty="0">
                <a:latin typeface="Lexend" pitchFamily="2" charset="0"/>
              </a:rPr>
              <a:t>Barber surgeon tools, spinning wheels cannons!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Lexend" pitchFamily="2" charset="0"/>
              </a:rPr>
              <a:t>Animals: </a:t>
            </a:r>
            <a:r>
              <a:rPr lang="en-US" sz="1400" dirty="0">
                <a:latin typeface="Lexend" pitchFamily="2" charset="0"/>
              </a:rPr>
              <a:t>Relied on for farming and agriculture.  The wealthy used animals to show off their riches and for novelties in the court.</a:t>
            </a:r>
            <a:r>
              <a:rPr lang="en-US" sz="1400" b="1" dirty="0">
                <a:latin typeface="Lexend" pitchFamily="2" charset="0"/>
              </a:rPr>
              <a:t>  </a:t>
            </a:r>
            <a:r>
              <a:rPr lang="en-US" sz="1400" dirty="0">
                <a:latin typeface="Lexend" pitchFamily="2" charset="0"/>
              </a:rPr>
              <a:t>Anne Boleyn kept a pet monkey.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47BAED-4E83-4121-A86B-D998C4D68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87"/>
            <a:ext cx="1583158" cy="9091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61BE4D-A50D-4AA2-8940-8E18A744AD6E}"/>
              </a:ext>
            </a:extLst>
          </p:cNvPr>
          <p:cNvSpPr txBox="1"/>
          <p:nvPr/>
        </p:nvSpPr>
        <p:spPr>
          <a:xfrm>
            <a:off x="3892872" y="4543590"/>
            <a:ext cx="5181460" cy="233910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3E7E"/>
                </a:solidFill>
                <a:latin typeface="Lexend" pitchFamily="2" charset="0"/>
              </a:rPr>
              <a:t>SOURCES</a:t>
            </a:r>
            <a:r>
              <a:rPr lang="en-US" b="1" dirty="0">
                <a:latin typeface="Lexend" pitchFamily="2" charset="0"/>
              </a:rPr>
              <a:t> </a:t>
            </a:r>
            <a:r>
              <a:rPr lang="en-US" b="1" dirty="0">
                <a:solidFill>
                  <a:srgbClr val="49BC9A"/>
                </a:solidFill>
                <a:latin typeface="Lexend" pitchFamily="2" charset="0"/>
              </a:rPr>
              <a:t>How We know about the Tudors</a:t>
            </a:r>
            <a:endParaRPr lang="en-GB" sz="1000" b="1" dirty="0">
              <a:latin typeface="Lexen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xend" pitchFamily="2" charset="0"/>
              </a:rPr>
              <a:t>Written records became very popular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xend" pitchFamily="2" charset="0"/>
              </a:rPr>
              <a:t>Many physical artefacts have survived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xend" pitchFamily="2" charset="0"/>
              </a:rPr>
              <a:t>Society was highly documented, especially</a:t>
            </a:r>
          </a:p>
          <a:p>
            <a:r>
              <a:rPr lang="en-US" sz="1600" dirty="0">
                <a:latin typeface="Lexend" pitchFamily="2" charset="0"/>
              </a:rPr>
              <a:t>through personal diaries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xend" pitchFamily="2" charset="0"/>
              </a:rPr>
              <a:t>Portraits became very popular, especially </a:t>
            </a:r>
          </a:p>
          <a:p>
            <a:r>
              <a:rPr lang="en-US" sz="1600" dirty="0">
                <a:latin typeface="Lexend" pitchFamily="2" charset="0"/>
              </a:rPr>
              <a:t>amongst the rich nobles.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xend" pitchFamily="2" charset="0"/>
              </a:rPr>
              <a:t>Literature and drama – Shakespeare!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exend" pitchFamily="2" charset="0"/>
              </a:rPr>
              <a:t>Many building are still standing today</a:t>
            </a:r>
            <a:endParaRPr lang="en-GB" sz="1600" dirty="0">
              <a:latin typeface="Lexend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EEFE0D0-B0A2-4087-9629-2AADF9286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053552"/>
              </p:ext>
            </p:extLst>
          </p:nvPr>
        </p:nvGraphicFramePr>
        <p:xfrm>
          <a:off x="74856" y="816704"/>
          <a:ext cx="3771631" cy="5937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319">
                  <a:extLst>
                    <a:ext uri="{9D8B030D-6E8A-4147-A177-3AD203B41FA5}">
                      <a16:colId xmlns:a16="http://schemas.microsoft.com/office/drawing/2014/main" val="3185628692"/>
                    </a:ext>
                  </a:extLst>
                </a:gridCol>
                <a:gridCol w="2051312">
                  <a:extLst>
                    <a:ext uri="{9D8B030D-6E8A-4147-A177-3AD203B41FA5}">
                      <a16:colId xmlns:a16="http://schemas.microsoft.com/office/drawing/2014/main" val="4128958961"/>
                    </a:ext>
                  </a:extLst>
                </a:gridCol>
              </a:tblGrid>
              <a:tr h="39194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783E7E"/>
                          </a:solidFill>
                          <a:latin typeface="Lexend" pitchFamily="2" charset="0"/>
                        </a:rPr>
                        <a:t>TERMS</a:t>
                      </a:r>
                      <a:r>
                        <a:rPr lang="en-US" b="1" dirty="0">
                          <a:latin typeface="Lexend" pitchFamily="2" charset="0"/>
                        </a:rPr>
                        <a:t> </a:t>
                      </a:r>
                      <a:r>
                        <a:rPr lang="en-US" b="1" dirty="0">
                          <a:solidFill>
                            <a:srgbClr val="49BC9A"/>
                          </a:solidFill>
                          <a:latin typeface="Lexend" pitchFamily="2" charset="0"/>
                        </a:rPr>
                        <a:t>Key Vocabulary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150025"/>
                  </a:ext>
                </a:extLst>
              </a:tr>
              <a:tr h="445535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Lexend" pitchFamily="2" charset="0"/>
                        </a:rPr>
                        <a:t>Tudor</a:t>
                      </a:r>
                      <a:endParaRPr lang="en-GB" sz="1400" dirty="0">
                        <a:latin typeface="Lexend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exend" pitchFamily="2" charset="0"/>
                        </a:rPr>
                        <a:t>The Royal family that ruled England until 1603</a:t>
                      </a:r>
                      <a:endParaRPr lang="en-GB" sz="1200" dirty="0">
                        <a:latin typeface="Lexend" pitchFamily="2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708900"/>
                  </a:ext>
                </a:extLst>
              </a:tr>
              <a:tr h="56934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Lexend" pitchFamily="2" charset="0"/>
                        </a:rPr>
                        <a:t>Monarch</a:t>
                      </a:r>
                      <a:endParaRPr lang="en-GB" sz="1400" dirty="0">
                        <a:latin typeface="Lexend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B1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400" dirty="0">
                          <a:solidFill>
                            <a:srgbClr val="000000"/>
                          </a:solidFill>
                          <a:latin typeface="Lexend" pitchFamily="2" charset="0"/>
                        </a:rPr>
                        <a:t>A king or Queen who rules a country</a:t>
                      </a:r>
                      <a:endParaRPr lang="en-GB" sz="1200" dirty="0">
                        <a:latin typeface="Lexend" pitchFamily="2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B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77981"/>
                  </a:ext>
                </a:extLst>
              </a:tr>
              <a:tr h="62375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Lexend" pitchFamily="2" charset="0"/>
                        </a:rPr>
                        <a:t>Reign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exend" pitchFamily="2" charset="0"/>
                        </a:rPr>
                        <a:t>The period of time a monarch is on the throne</a:t>
                      </a:r>
                      <a:endParaRPr lang="en-GB" sz="1200" dirty="0">
                        <a:latin typeface="Lexend" pitchFamily="2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56624"/>
                  </a:ext>
                </a:extLst>
              </a:tr>
              <a:tr h="49773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Lexend" pitchFamily="2" charset="0"/>
                        </a:rPr>
                        <a:t>Heir</a:t>
                      </a:r>
                      <a:endParaRPr lang="en-GB" sz="1400" dirty="0">
                        <a:latin typeface="Lexend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B1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exend" pitchFamily="2" charset="0"/>
                        </a:rPr>
                        <a:t>A person who will inherit the throne or title</a:t>
                      </a:r>
                      <a:endParaRPr lang="en-GB" sz="1200" dirty="0">
                        <a:latin typeface="Lexend" pitchFamily="2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B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247212"/>
                  </a:ext>
                </a:extLst>
              </a:tr>
              <a:tr h="49773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Lexend" pitchFamily="2" charset="0"/>
                        </a:rPr>
                        <a:t>Throne</a:t>
                      </a:r>
                      <a:endParaRPr lang="en-GB" sz="1400" dirty="0">
                        <a:latin typeface="Lexend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exend" pitchFamily="2" charset="0"/>
                        </a:rPr>
                        <a:t>The ceremonial seat of the King or Queen</a:t>
                      </a:r>
                      <a:endParaRPr lang="en-GB" sz="1200" dirty="0">
                        <a:latin typeface="Lexend" pitchFamily="2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360591"/>
                  </a:ext>
                </a:extLst>
              </a:tr>
              <a:tr h="49773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Lexend" pitchFamily="2" charset="0"/>
                        </a:rPr>
                        <a:t>Palace</a:t>
                      </a:r>
                      <a:endParaRPr lang="en-GB" sz="1400" dirty="0">
                        <a:latin typeface="Lexend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B1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exend" pitchFamily="2" charset="0"/>
                        </a:rPr>
                        <a:t>A large and impressive home for royalty.</a:t>
                      </a:r>
                      <a:endParaRPr lang="en-GB" sz="1200" dirty="0">
                        <a:latin typeface="Lexend" pitchFamily="2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B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97089"/>
                  </a:ext>
                </a:extLst>
              </a:tr>
              <a:tr h="47208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Lexend" pitchFamily="2" charset="0"/>
                        </a:rPr>
                        <a:t>Court</a:t>
                      </a:r>
                      <a:endParaRPr lang="en-GB" sz="1400" dirty="0">
                        <a:latin typeface="Lexend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exend" pitchFamily="2" charset="0"/>
                        </a:rPr>
                        <a:t>The people who live and work around the monarch</a:t>
                      </a:r>
                      <a:endParaRPr lang="en-GB" sz="1200" dirty="0">
                        <a:latin typeface="Lexend" pitchFamily="2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76616"/>
                  </a:ext>
                </a:extLst>
              </a:tr>
              <a:tr h="49773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Lexend" pitchFamily="2" charset="0"/>
                        </a:rPr>
                        <a:t>Nobel</a:t>
                      </a:r>
                      <a:endParaRPr lang="en-GB" sz="1400" dirty="0">
                        <a:latin typeface="Lexend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B1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exend" pitchFamily="2" charset="0"/>
                        </a:rPr>
                        <a:t>A person from a high social class with wealth or power</a:t>
                      </a:r>
                      <a:endParaRPr lang="en-GB" sz="1200" dirty="0">
                        <a:latin typeface="Lexend" pitchFamily="2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B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16737"/>
                  </a:ext>
                </a:extLst>
              </a:tr>
              <a:tr h="49773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Lexend" pitchFamily="2" charset="0"/>
                        </a:rPr>
                        <a:t>Portrait</a:t>
                      </a:r>
                      <a:endParaRPr lang="en-GB" sz="1400" dirty="0">
                        <a:latin typeface="Lexend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Lexend" pitchFamily="2" charset="0"/>
                        </a:rPr>
                        <a:t>A painting or drawing of a person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85665"/>
                  </a:ext>
                </a:extLst>
              </a:tr>
              <a:tr h="623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Lexend" pitchFamily="2" charset="0"/>
                        </a:rPr>
                        <a:t>Succession</a:t>
                      </a:r>
                      <a:endParaRPr lang="en-GB" sz="1400" dirty="0">
                        <a:latin typeface="Lexend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1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Lexend" pitchFamily="2" charset="0"/>
                        </a:rPr>
                        <a:t>The order in which people inherit the throne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4405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2C3F2F3-7ECC-4F0D-BF33-9111CD959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768" y="4543590"/>
            <a:ext cx="2261386" cy="2261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01CDC-C89C-4CEA-97DD-A6BB797377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95"/>
          <a:stretch/>
        </p:blipFill>
        <p:spPr>
          <a:xfrm>
            <a:off x="3912222" y="578821"/>
            <a:ext cx="1956444" cy="2575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7EC957-F4BD-4576-AF37-6A91E43BDC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"/>
          <a:stretch/>
        </p:blipFill>
        <p:spPr>
          <a:xfrm>
            <a:off x="3912222" y="3306398"/>
            <a:ext cx="1947323" cy="10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9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67DDD4-BD70-449E-9393-9DBAAD032FF2}"/>
              </a:ext>
            </a:extLst>
          </p:cNvPr>
          <p:cNvSpPr txBox="1"/>
          <p:nvPr/>
        </p:nvSpPr>
        <p:spPr>
          <a:xfrm>
            <a:off x="6314173" y="78038"/>
            <a:ext cx="5770951" cy="38164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3E7E"/>
                </a:solidFill>
                <a:latin typeface="Lexend" pitchFamily="2" charset="0"/>
              </a:rPr>
              <a:t>Extra Facts</a:t>
            </a:r>
            <a:endParaRPr lang="en-GB" sz="1600" b="1" dirty="0">
              <a:latin typeface="Lexen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xend" pitchFamily="2" charset="0"/>
              </a:rPr>
              <a:t>Black teeth were fashionable – Queen Elizabeth loved sugar so much, her teeth turned black, as a royal, people copied her, deliberately staining their teeth black!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xend" pitchFamily="2" charset="0"/>
              </a:rPr>
              <a:t>Sir John Harington invented the first flushing water closet.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xend" pitchFamily="2" charset="0"/>
              </a:rPr>
              <a:t>Tudors didn’t use forks – just a knife and their fingers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xend" pitchFamily="2" charset="0"/>
              </a:rPr>
              <a:t>It was illegal to wear purple and was strictly reserved for royalty.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xend" pitchFamily="2" charset="0"/>
              </a:rPr>
              <a:t>Water was contaminated so it was safer to drink beer.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xend" pitchFamily="2" charset="0"/>
              </a:rPr>
              <a:t>Doctors were expensive, Tudors made their own remedies – including a face cream made from mouse bones!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xend" pitchFamily="2" charset="0"/>
              </a:rPr>
              <a:t>The phrase ‘Knock </a:t>
            </a:r>
            <a:r>
              <a:rPr lang="en-GB" sz="1400" dirty="0" err="1">
                <a:latin typeface="Lexend" pitchFamily="2" charset="0"/>
              </a:rPr>
              <a:t>knock</a:t>
            </a:r>
            <a:r>
              <a:rPr lang="en-GB" sz="1400" dirty="0">
                <a:latin typeface="Lexend" pitchFamily="2" charset="0"/>
              </a:rPr>
              <a:t>! Who’s there was coined by William Shakespeare.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xend" pitchFamily="2" charset="0"/>
              </a:rPr>
              <a:t>In 1536 Henry VIII has a serious jousting accident.  He fell off his horse and got trapped beneath the horse.  He was knocked unconscious for a few hours.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xend" pitchFamily="2" charset="0"/>
              </a:rPr>
              <a:t>Jousting was a popular sport in the Tudor times. </a:t>
            </a:r>
          </a:p>
        </p:txBody>
      </p:sp>
      <p:pic>
        <p:nvPicPr>
          <p:cNvPr id="2050" name="Picture 2" descr="https://onedaycreative.com/wp/wp-content/uploads/2022/09/September-History-LAND.png">
            <a:extLst>
              <a:ext uri="{FF2B5EF4-FFF2-40B4-BE49-F238E27FC236}">
                <a16:creationId xmlns:a16="http://schemas.microsoft.com/office/drawing/2014/main" id="{CAC47C17-A3EB-4C48-A87F-602F50C41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 bwMode="auto">
          <a:xfrm>
            <a:off x="106876" y="5109290"/>
            <a:ext cx="10630793" cy="16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41D40B-1DCC-4F4C-93C8-2BCC4B77298C}"/>
              </a:ext>
            </a:extLst>
          </p:cNvPr>
          <p:cNvSpPr txBox="1"/>
          <p:nvPr/>
        </p:nvSpPr>
        <p:spPr>
          <a:xfrm>
            <a:off x="183138" y="1744058"/>
            <a:ext cx="6060140" cy="317009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3E7E"/>
                </a:solidFill>
                <a:latin typeface="Lexend" pitchFamily="2" charset="0"/>
              </a:rPr>
              <a:t>CHRONOLOGY</a:t>
            </a:r>
            <a:r>
              <a:rPr lang="en-US" b="1" dirty="0">
                <a:latin typeface="Lexend" pitchFamily="2" charset="0"/>
              </a:rPr>
              <a:t> </a:t>
            </a:r>
            <a:r>
              <a:rPr lang="en-US" b="1" dirty="0">
                <a:solidFill>
                  <a:srgbClr val="49BC9A"/>
                </a:solidFill>
                <a:latin typeface="Lexend" pitchFamily="2" charset="0"/>
              </a:rPr>
              <a:t>How Long did the Tudors reign? </a:t>
            </a:r>
            <a:endParaRPr lang="en-GB" sz="1400" b="1" dirty="0">
              <a:solidFill>
                <a:srgbClr val="33CCCC"/>
              </a:solidFill>
              <a:latin typeface="Lexen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exend" pitchFamily="2" charset="0"/>
              </a:rPr>
              <a:t>The Tudors reigned from 1485 – 1603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Lexend" pitchFamily="2" charset="0"/>
              </a:rPr>
              <a:t>Henry VIII </a:t>
            </a:r>
            <a:r>
              <a:rPr lang="en-US" sz="1400" dirty="0">
                <a:latin typeface="Lexend" pitchFamily="2" charset="0"/>
              </a:rPr>
              <a:t>– 1509 – 1547 – Reigned for 38 years, marrying six times during his reign.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Lexend" pitchFamily="2" charset="0"/>
              </a:rPr>
              <a:t>Edward VI </a:t>
            </a:r>
            <a:r>
              <a:rPr lang="en-US" sz="1400" dirty="0">
                <a:latin typeface="Lexend" pitchFamily="2" charset="0"/>
              </a:rPr>
              <a:t>– 1574 – 1553 – Henry’s only son.  He was crowned but died age 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Lexend" pitchFamily="2" charset="0"/>
              </a:rPr>
              <a:t>Lady Jane Grey </a:t>
            </a:r>
            <a:r>
              <a:rPr lang="en-US" sz="1400" dirty="0">
                <a:latin typeface="Lexend" pitchFamily="2" charset="0"/>
              </a:rPr>
              <a:t>– 1553 – ‘The Nine Day Queen’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Lexend" pitchFamily="2" charset="0"/>
              </a:rPr>
              <a:t>Mary I </a:t>
            </a:r>
            <a:r>
              <a:rPr lang="en-US" sz="1400" dirty="0">
                <a:latin typeface="Lexend" pitchFamily="2" charset="0"/>
              </a:rPr>
              <a:t>– 1553 – 1558 – Henry VIII’s first born child.  She restored Catholicism in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Lexend" pitchFamily="2" charset="0"/>
              </a:rPr>
              <a:t>Elizabeth I </a:t>
            </a:r>
            <a:r>
              <a:rPr lang="en-US" sz="1400" dirty="0">
                <a:latin typeface="Lexend" pitchFamily="2" charset="0"/>
              </a:rPr>
              <a:t>– 1558 – 1603 – Henry VIII’s second daughter.  She reigned for 45 years, established the Church of England and died without any heirs, ending the Tudor dynasty.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Lexend" pitchFamily="2" charset="0"/>
              </a:rPr>
              <a:t>King James VI </a:t>
            </a:r>
            <a:r>
              <a:rPr lang="en-US" sz="1400" dirty="0">
                <a:latin typeface="Lexend" pitchFamily="2" charset="0"/>
              </a:rPr>
              <a:t>– 1603 – 1625 – He was already King of Scotland from 1567, he was crowned at 13 months old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23D14-CD98-4A55-810F-058E48212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6" y="78039"/>
            <a:ext cx="4682838" cy="1625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513B2-B37C-45C8-B535-36ED3E4E8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945" y="78038"/>
            <a:ext cx="1320333" cy="1594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9C0BCC-17FC-439C-B6F7-90BC82C2E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331" y="5598673"/>
            <a:ext cx="1486793" cy="118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9CA5D3-CD9C-4C1F-903D-DA4400BA3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173" y="3927124"/>
            <a:ext cx="1131656" cy="1009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CC6031-CCD7-4A25-A12F-E986D58F2A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3714" y="3926553"/>
            <a:ext cx="1048367" cy="1010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476BAA-F76C-4BD5-AB83-3EB0B60F9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7840" y="3925077"/>
            <a:ext cx="2712289" cy="115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1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e5ee70-c5ef-4120-bb5b-2cd40f825a5a">
      <Terms xmlns="http://schemas.microsoft.com/office/infopath/2007/PartnerControls"/>
    </lcf76f155ced4ddcb4097134ff3c332f>
    <TaxCatchAll xmlns="8ec0b60f-28ef-44dc-a22d-884fd234a2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8E0C9B409284FB6D295F2B7F302FA" ma:contentTypeVersion="13" ma:contentTypeDescription="Create a new document." ma:contentTypeScope="" ma:versionID="b6dbf7497551877f01a4ae7f4ef91559">
  <xsd:schema xmlns:xsd="http://www.w3.org/2001/XMLSchema" xmlns:xs="http://www.w3.org/2001/XMLSchema" xmlns:p="http://schemas.microsoft.com/office/2006/metadata/properties" xmlns:ns2="98e5ee70-c5ef-4120-bb5b-2cd40f825a5a" xmlns:ns3="8ec0b60f-28ef-44dc-a22d-884fd234a2db" targetNamespace="http://schemas.microsoft.com/office/2006/metadata/properties" ma:root="true" ma:fieldsID="5718b17ac194e072aede7403f0dae2a5" ns2:_="" ns3:_="">
    <xsd:import namespace="98e5ee70-c5ef-4120-bb5b-2cd40f825a5a"/>
    <xsd:import namespace="8ec0b60f-28ef-44dc-a22d-884fd234a2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5ee70-c5ef-4120-bb5b-2cd40f825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6852029-6d2b-4c75-93a9-4e576541db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0b60f-28ef-44dc-a22d-884fd234a2d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df98ad8-1969-4f17-9420-706b59220e6e}" ma:internalName="TaxCatchAll" ma:showField="CatchAllData" ma:web="8ec0b60f-28ef-44dc-a22d-884fd234a2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74BE74-8A9F-464F-82F3-EB243622FD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E099BE-E2EE-4A0E-A174-13F6964B221E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8e5ee70-c5ef-4120-bb5b-2cd40f825a5a"/>
    <ds:schemaRef ds:uri="http://purl.org/dc/dcmitype/"/>
    <ds:schemaRef ds:uri="8ec0b60f-28ef-44dc-a22d-884fd234a2db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9E82E32-BCBF-44D8-85C9-784DBA13C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e5ee70-c5ef-4120-bb5b-2cd40f825a5a"/>
    <ds:schemaRef ds:uri="8ec0b60f-28ef-44dc-a22d-884fd234a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582</Words>
  <Application>Microsoft Office PowerPoint</Application>
  <PresentationFormat>Widescreen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Lexend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Hopkins QPS</dc:creator>
  <cp:lastModifiedBy>A Timms QPS</cp:lastModifiedBy>
  <cp:revision>27</cp:revision>
  <dcterms:created xsi:type="dcterms:W3CDTF">2026-01-03T14:53:15Z</dcterms:created>
  <dcterms:modified xsi:type="dcterms:W3CDTF">2026-06-08T20:37:56Z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0x01010074E8E0C9B409284FB6D295F2B7F302FA</vt:lpwstr>
  </property>
  <property fmtid="{D5CDD505-2E9C-101B-9397-08002B2CF9AE}" pid="3" name="MediaServiceImageTags">
    <vt:lpwstr/>
  </property>
</Properties>
</file>